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Play" pitchFamily="2" charset="0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9"/>
  </p:normalViewPr>
  <p:slideViewPr>
    <p:cSldViewPr snapToGrid="0">
      <p:cViewPr varScale="1">
        <p:scale>
          <a:sx n="161" d="100"/>
          <a:sy n="161" d="100"/>
        </p:scale>
        <p:origin x="43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3de2d0b937a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" name="Google Shape;10;g3de2d0b937a_2_2:notes"/>
          <p:cNvSpPr txBox="1">
            <a:spLocks noGrp="1"/>
          </p:cNvSpPr>
          <p:nvPr>
            <p:ph type="body" idx="1"/>
          </p:nvPr>
        </p:nvSpPr>
        <p:spPr>
          <a:xfrm>
            <a:off x="685800" y="3300500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g3de2d0b937a_2_2:notes"/>
          <p:cNvSpPr txBox="1">
            <a:spLocks noGrp="1"/>
          </p:cNvSpPr>
          <p:nvPr>
            <p:ph type="sldNum" idx="12"/>
          </p:nvPr>
        </p:nvSpPr>
        <p:spPr>
          <a:xfrm>
            <a:off x="3884613" y="6514083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de2d0b937a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3de2d0b937a_0_1252:notes"/>
          <p:cNvSpPr txBox="1">
            <a:spLocks noGrp="1"/>
          </p:cNvSpPr>
          <p:nvPr>
            <p:ph type="body" idx="1"/>
          </p:nvPr>
        </p:nvSpPr>
        <p:spPr>
          <a:xfrm>
            <a:off x="685800" y="3300500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g3de2d0b937a_0_1252:notes"/>
          <p:cNvSpPr txBox="1">
            <a:spLocks noGrp="1"/>
          </p:cNvSpPr>
          <p:nvPr>
            <p:ph type="sldNum" idx="12"/>
          </p:nvPr>
        </p:nvSpPr>
        <p:spPr>
          <a:xfrm>
            <a:off x="3884613" y="6514083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dea057b1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3dea057b1d9_2_0:notes"/>
          <p:cNvSpPr txBox="1">
            <a:spLocks noGrp="1"/>
          </p:cNvSpPr>
          <p:nvPr>
            <p:ph type="body" idx="1"/>
          </p:nvPr>
        </p:nvSpPr>
        <p:spPr>
          <a:xfrm>
            <a:off x="685800" y="3300413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g3dea057b1d9_2_0:notes"/>
          <p:cNvSpPr txBox="1">
            <a:spLocks noGrp="1"/>
          </p:cNvSpPr>
          <p:nvPr>
            <p:ph type="sldNum" idx="12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de2d0b937a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g3de2d0b937a_2_21:notes"/>
          <p:cNvSpPr txBox="1">
            <a:spLocks noGrp="1"/>
          </p:cNvSpPr>
          <p:nvPr>
            <p:ph type="body" idx="1"/>
          </p:nvPr>
        </p:nvSpPr>
        <p:spPr>
          <a:xfrm>
            <a:off x="685800" y="3300500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g3de2d0b937a_2_21:notes"/>
          <p:cNvSpPr txBox="1">
            <a:spLocks noGrp="1"/>
          </p:cNvSpPr>
          <p:nvPr>
            <p:ph type="sldNum" idx="12"/>
          </p:nvPr>
        </p:nvSpPr>
        <p:spPr>
          <a:xfrm>
            <a:off x="3884613" y="6514083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e2d0b937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e2d0b937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e2d0b937a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3de2d0b937a_2_84:notes"/>
          <p:cNvSpPr txBox="1">
            <a:spLocks noGrp="1"/>
          </p:cNvSpPr>
          <p:nvPr>
            <p:ph type="body" idx="1"/>
          </p:nvPr>
        </p:nvSpPr>
        <p:spPr>
          <a:xfrm>
            <a:off x="685800" y="3300500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g3de2d0b937a_2_84:notes"/>
          <p:cNvSpPr txBox="1">
            <a:spLocks noGrp="1"/>
          </p:cNvSpPr>
          <p:nvPr>
            <p:ph type="sldNum" idx="12"/>
          </p:nvPr>
        </p:nvSpPr>
        <p:spPr>
          <a:xfrm>
            <a:off x="3884613" y="6514083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e2d0b937a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de2d0b937a_2_122:notes"/>
          <p:cNvSpPr txBox="1">
            <a:spLocks noGrp="1"/>
          </p:cNvSpPr>
          <p:nvPr>
            <p:ph type="body" idx="1"/>
          </p:nvPr>
        </p:nvSpPr>
        <p:spPr>
          <a:xfrm>
            <a:off x="685800" y="3300500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g3de2d0b937a_2_122:notes"/>
          <p:cNvSpPr txBox="1">
            <a:spLocks noGrp="1"/>
          </p:cNvSpPr>
          <p:nvPr>
            <p:ph type="sldNum" idx="12"/>
          </p:nvPr>
        </p:nvSpPr>
        <p:spPr>
          <a:xfrm>
            <a:off x="3884613" y="6514083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e2d0b937a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de2d0b937a_2_155:notes"/>
          <p:cNvSpPr txBox="1">
            <a:spLocks noGrp="1"/>
          </p:cNvSpPr>
          <p:nvPr>
            <p:ph type="body" idx="1"/>
          </p:nvPr>
        </p:nvSpPr>
        <p:spPr>
          <a:xfrm>
            <a:off x="685800" y="3300500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3de2d0b937a_2_155:notes"/>
          <p:cNvSpPr txBox="1">
            <a:spLocks noGrp="1"/>
          </p:cNvSpPr>
          <p:nvPr>
            <p:ph type="sldNum" idx="12"/>
          </p:nvPr>
        </p:nvSpPr>
        <p:spPr>
          <a:xfrm>
            <a:off x="3884613" y="6514083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de2d0b937a_2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de2d0b937a_2_208:notes"/>
          <p:cNvSpPr txBox="1">
            <a:spLocks noGrp="1"/>
          </p:cNvSpPr>
          <p:nvPr>
            <p:ph type="body" idx="1"/>
          </p:nvPr>
        </p:nvSpPr>
        <p:spPr>
          <a:xfrm>
            <a:off x="685800" y="3300500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g3de2d0b937a_2_208:notes"/>
          <p:cNvSpPr txBox="1">
            <a:spLocks noGrp="1"/>
          </p:cNvSpPr>
          <p:nvPr>
            <p:ph type="sldNum" idx="12"/>
          </p:nvPr>
        </p:nvSpPr>
        <p:spPr>
          <a:xfrm>
            <a:off x="3884613" y="6514083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de2d0b937a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3de2d0b937a_0_965:notes"/>
          <p:cNvSpPr txBox="1">
            <a:spLocks noGrp="1"/>
          </p:cNvSpPr>
          <p:nvPr>
            <p:ph type="body" idx="1"/>
          </p:nvPr>
        </p:nvSpPr>
        <p:spPr>
          <a:xfrm>
            <a:off x="685800" y="3300500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g3de2d0b937a_0_965:notes"/>
          <p:cNvSpPr txBox="1">
            <a:spLocks noGrp="1"/>
          </p:cNvSpPr>
          <p:nvPr>
            <p:ph type="sldNum" idx="12"/>
          </p:nvPr>
        </p:nvSpPr>
        <p:spPr>
          <a:xfrm>
            <a:off x="3884613" y="6514083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e2d0b937a_0_1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3de2d0b937a_0_1065:notes"/>
          <p:cNvSpPr txBox="1">
            <a:spLocks noGrp="1"/>
          </p:cNvSpPr>
          <p:nvPr>
            <p:ph type="body" idx="1"/>
          </p:nvPr>
        </p:nvSpPr>
        <p:spPr>
          <a:xfrm>
            <a:off x="685800" y="3300500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g3de2d0b937a_0_1065:notes"/>
          <p:cNvSpPr txBox="1">
            <a:spLocks noGrp="1"/>
          </p:cNvSpPr>
          <p:nvPr>
            <p:ph type="sldNum" idx="12"/>
          </p:nvPr>
        </p:nvSpPr>
        <p:spPr>
          <a:xfrm>
            <a:off x="3884613" y="6514083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D36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/>
          <p:nvPr/>
        </p:nvSpPr>
        <p:spPr>
          <a:xfrm>
            <a:off x="507506" y="288036"/>
            <a:ext cx="2743200" cy="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9C7D8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MACHINE LEARNING PROJECT SURVEY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"/>
          <p:cNvSpPr/>
          <p:nvPr/>
        </p:nvSpPr>
        <p:spPr>
          <a:xfrm>
            <a:off x="507506" y="4745736"/>
            <a:ext cx="1851600" cy="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2A4B8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92A4B8"/>
                </a:solidFill>
                <a:latin typeface="Arial"/>
                <a:ea typeface="Arial"/>
                <a:cs typeface="Arial"/>
                <a:sym typeface="Arial"/>
              </a:rPr>
              <a:t>Project 2 • Topic &amp; Dataset Survey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4"/>
          <p:cNvGrpSpPr/>
          <p:nvPr/>
        </p:nvGrpSpPr>
        <p:grpSpPr>
          <a:xfrm>
            <a:off x="0" y="1143000"/>
            <a:ext cx="9144000" cy="2952750"/>
            <a:chOff x="0" y="1143000"/>
            <a:chExt cx="9144000" cy="2952750"/>
          </a:xfrm>
        </p:grpSpPr>
        <p:sp>
          <p:nvSpPr>
            <p:cNvPr id="16" name="Google Shape;16;p4"/>
            <p:cNvSpPr/>
            <p:nvPr/>
          </p:nvSpPr>
          <p:spPr>
            <a:xfrm>
              <a:off x="4000500" y="1143000"/>
              <a:ext cx="1143000" cy="1143000"/>
            </a:xfrm>
            <a:prstGeom prst="roundRect">
              <a:avLst>
                <a:gd name="adj" fmla="val 50000"/>
              </a:avLst>
            </a:prstGeom>
            <a:solidFill>
              <a:srgbClr val="1F9E8A">
                <a:alpha val="1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" name="Google Shape;17;p4" descr="A sleek, modern high-tech icon for a computer vision tool. It features a stylized eye combined with digital interface elements like bounding boxes and pixel grids. The aesthetic is clean, professional, and minimalist, using a palette of teal, white, and deep navy blue.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00500" y="1143000"/>
              <a:ext cx="1143000" cy="1143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" name="Google Shape;18;p4"/>
            <p:cNvSpPr txBox="1"/>
            <p:nvPr/>
          </p:nvSpPr>
          <p:spPr>
            <a:xfrm>
              <a:off x="0" y="2476500"/>
              <a:ext cx="9144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70" b="1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Vision-UI</a:t>
              </a:r>
              <a:endParaRPr sz="357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19" name="Google Shape;19;p4"/>
            <p:cNvSpPr txBox="1"/>
            <p:nvPr/>
          </p:nvSpPr>
          <p:spPr>
            <a:xfrm>
              <a:off x="2667000" y="3095625"/>
              <a:ext cx="38100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>
                  <a:solidFill>
                    <a:srgbClr val="E4ECF7"/>
                  </a:solidFill>
                  <a:latin typeface="Arial"/>
                  <a:ea typeface="Arial"/>
                  <a:cs typeface="Arial"/>
                  <a:sym typeface="Arial"/>
                </a:rPr>
                <a:t>Desktop GUI grounding for evidence-first user activity narration</a:t>
              </a:r>
              <a:endParaRPr sz="1400" b="0">
                <a:solidFill>
                  <a:srgbClr val="E4EC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2857500" y="3714750"/>
              <a:ext cx="3429000" cy="381000"/>
            </a:xfrm>
            <a:prstGeom prst="roundRect">
              <a:avLst>
                <a:gd name="adj" fmla="val 50000"/>
              </a:avLst>
            </a:prstGeom>
            <a:solidFill>
              <a:srgbClr val="74D2C1">
                <a:alpha val="1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 txBox="1"/>
            <p:nvPr/>
          </p:nvSpPr>
          <p:spPr>
            <a:xfrm>
              <a:off x="2857500" y="3714750"/>
              <a:ext cx="3429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74D2C1"/>
                  </a:solidFill>
                  <a:latin typeface="Arial"/>
                  <a:ea typeface="Arial"/>
                  <a:cs typeface="Arial"/>
                  <a:sym typeface="Arial"/>
                </a:rPr>
                <a:t>Grounding • desktop data • narrative fidelity</a:t>
              </a:r>
              <a:endParaRPr sz="1000" b="1">
                <a:solidFill>
                  <a:srgbClr val="74D2C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/>
          <p:nvPr/>
        </p:nvSpPr>
        <p:spPr>
          <a:xfrm>
            <a:off x="476250" y="285750"/>
            <a:ext cx="28575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TAKEAWAYS</a:t>
            </a:r>
            <a:endParaRPr sz="700" b="1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13"/>
          <p:cNvGrpSpPr/>
          <p:nvPr/>
        </p:nvGrpSpPr>
        <p:grpSpPr>
          <a:xfrm>
            <a:off x="476250" y="1285962"/>
            <a:ext cx="8191650" cy="2077631"/>
            <a:chOff x="476250" y="1476375"/>
            <a:chExt cx="8191650" cy="1714500"/>
          </a:xfrm>
        </p:grpSpPr>
        <p:sp>
          <p:nvSpPr>
            <p:cNvPr id="277" name="Google Shape;277;p13"/>
            <p:cNvSpPr/>
            <p:nvPr/>
          </p:nvSpPr>
          <p:spPr>
            <a:xfrm>
              <a:off x="476250" y="1476375"/>
              <a:ext cx="2571900" cy="1714500"/>
            </a:xfrm>
            <a:prstGeom prst="roundRect">
              <a:avLst>
                <a:gd name="adj" fmla="val 4444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8" name="Google Shape;278;p13"/>
            <p:cNvCxnSpPr/>
            <p:nvPr/>
          </p:nvCxnSpPr>
          <p:spPr>
            <a:xfrm>
              <a:off x="476250" y="1476375"/>
              <a:ext cx="0" cy="17145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3E74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9" name="Google Shape;279;p13"/>
            <p:cNvSpPr txBox="1"/>
            <p:nvPr/>
          </p:nvSpPr>
          <p:spPr>
            <a:xfrm>
              <a:off x="666750" y="1619250"/>
              <a:ext cx="2190900" cy="1428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3E74FF"/>
                  </a:solidFill>
                  <a:latin typeface="Play"/>
                  <a:ea typeface="Play"/>
                  <a:cs typeface="Play"/>
                  <a:sym typeface="Play"/>
                </a:rPr>
                <a:t>The Critical Target</a:t>
              </a:r>
              <a:endParaRPr sz="1200" b="1">
                <a:solidFill>
                  <a:srgbClr val="3E74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000" b="0">
                  <a:solidFill>
                    <a:srgbClr val="D8E2EE"/>
                  </a:solidFill>
                  <a:latin typeface="Arial"/>
                  <a:ea typeface="Arial"/>
                  <a:cs typeface="Arial"/>
                  <a:sym typeface="Arial"/>
                </a:rPr>
                <a:t>Grounding is the right ML target because it is the main bottleneck across the surveyed papers.</a:t>
              </a:r>
              <a:endParaRPr sz="1000" b="0">
                <a:solidFill>
                  <a:srgbClr val="D8E2E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286125" y="1476375"/>
              <a:ext cx="2571900" cy="1714500"/>
            </a:xfrm>
            <a:prstGeom prst="roundRect">
              <a:avLst>
                <a:gd name="adj" fmla="val 4444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1" name="Google Shape;281;p13"/>
            <p:cNvCxnSpPr/>
            <p:nvPr/>
          </p:nvCxnSpPr>
          <p:spPr>
            <a:xfrm>
              <a:off x="3286125" y="1476375"/>
              <a:ext cx="0" cy="17145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1F9E8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2" name="Google Shape;282;p13"/>
            <p:cNvSpPr txBox="1"/>
            <p:nvPr/>
          </p:nvSpPr>
          <p:spPr>
            <a:xfrm>
              <a:off x="3476625" y="1619250"/>
              <a:ext cx="2190900" cy="1428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1F9E8A"/>
                  </a:solidFill>
                  <a:latin typeface="Play"/>
                  <a:ea typeface="Play"/>
                  <a:cs typeface="Play"/>
                  <a:sym typeface="Play"/>
                </a:rPr>
                <a:t>Data Challenge</a:t>
              </a:r>
              <a:endParaRPr sz="1200" b="1">
                <a:solidFill>
                  <a:srgbClr val="1F9E8A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000" b="0">
                  <a:solidFill>
                    <a:srgbClr val="D8E2EE"/>
                  </a:solidFill>
                  <a:latin typeface="Arial"/>
                  <a:ea typeface="Arial"/>
                  <a:cs typeface="Arial"/>
                  <a:sym typeface="Arial"/>
                </a:rPr>
                <a:t>Desktop-specific data now exists at meaningful scale, but professional interfaces remain difficult.</a:t>
              </a:r>
              <a:endParaRPr sz="1000" b="0">
                <a:solidFill>
                  <a:srgbClr val="D8E2E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096000" y="1476375"/>
              <a:ext cx="2571900" cy="1714500"/>
            </a:xfrm>
            <a:prstGeom prst="roundRect">
              <a:avLst>
                <a:gd name="adj" fmla="val 4444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4" name="Google Shape;284;p13"/>
            <p:cNvCxnSpPr/>
            <p:nvPr/>
          </p:nvCxnSpPr>
          <p:spPr>
            <a:xfrm>
              <a:off x="6096000" y="1476375"/>
              <a:ext cx="0" cy="17145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F39C3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5" name="Google Shape;285;p13"/>
            <p:cNvSpPr txBox="1"/>
            <p:nvPr/>
          </p:nvSpPr>
          <p:spPr>
            <a:xfrm>
              <a:off x="6286500" y="1619250"/>
              <a:ext cx="2190900" cy="1428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Our Contribution</a:t>
              </a:r>
              <a:endParaRPr sz="1200" b="1">
                <a:solidFill>
                  <a:srgbClr val="F39C3D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000" b="0">
                  <a:solidFill>
                    <a:srgbClr val="D8E2EE"/>
                  </a:solidFill>
                  <a:latin typeface="Arial"/>
                  <a:ea typeface="Arial"/>
                  <a:cs typeface="Arial"/>
                  <a:sym typeface="Arial"/>
                </a:rPr>
                <a:t>Vision-UI contributes a trustworthy interpretation layer between capture and narration.</a:t>
              </a:r>
              <a:endParaRPr sz="1000" b="0">
                <a:solidFill>
                  <a:srgbClr val="D8E2E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13"/>
          <p:cNvSpPr/>
          <p:nvPr/>
        </p:nvSpPr>
        <p:spPr>
          <a:xfrm>
            <a:off x="8477250" y="4857750"/>
            <a:ext cx="190500" cy="142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AA5B5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700">
              <a:solidFill>
                <a:srgbClr val="9AA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13"/>
          <p:cNvGrpSpPr/>
          <p:nvPr/>
        </p:nvGrpSpPr>
        <p:grpSpPr>
          <a:xfrm>
            <a:off x="476250" y="3548113"/>
            <a:ext cx="8191500" cy="952500"/>
            <a:chOff x="476250" y="3429000"/>
            <a:chExt cx="8191500" cy="952500"/>
          </a:xfrm>
        </p:grpSpPr>
        <p:sp>
          <p:nvSpPr>
            <p:cNvPr id="288" name="Google Shape;288;p13"/>
            <p:cNvSpPr/>
            <p:nvPr/>
          </p:nvSpPr>
          <p:spPr>
            <a:xfrm>
              <a:off x="476250" y="3429000"/>
              <a:ext cx="8191500" cy="952500"/>
            </a:xfrm>
            <a:prstGeom prst="roundRect">
              <a:avLst>
                <a:gd name="adj" fmla="val 800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 txBox="1"/>
            <p:nvPr/>
          </p:nvSpPr>
          <p:spPr>
            <a:xfrm>
              <a:off x="666750" y="3571875"/>
              <a:ext cx="42864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Mission Complete</a:t>
              </a:r>
              <a:endParaRPr sz="1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" sz="1000" b="0">
                  <a:solidFill>
                    <a:srgbClr val="B7C5D7"/>
                  </a:solidFill>
                  <a:latin typeface="Play"/>
                  <a:ea typeface="Play"/>
                  <a:cs typeface="Play"/>
                  <a:sym typeface="Play"/>
                </a:rPr>
                <a:t>The final objective is to support a clearer sequence of user actions and a more faithful desktop narrative through trustworthy interpretation.</a:t>
              </a:r>
              <a:endParaRPr sz="1000" b="0">
                <a:solidFill>
                  <a:srgbClr val="B7C5D7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290" name="Google Shape;290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38738" y="3571875"/>
              <a:ext cx="9600" cy="66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13"/>
            <p:cNvSpPr txBox="1"/>
            <p:nvPr/>
          </p:nvSpPr>
          <p:spPr>
            <a:xfrm>
              <a:off x="5334000" y="3571875"/>
              <a:ext cx="31434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Questions?</a:t>
              </a:r>
              <a:endParaRPr sz="900" b="0">
                <a:solidFill>
                  <a:srgbClr val="B7C5D7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sp>
        <p:nvSpPr>
          <p:cNvPr id="292" name="Google Shape;292;p13"/>
          <p:cNvSpPr/>
          <p:nvPr/>
        </p:nvSpPr>
        <p:spPr>
          <a:xfrm>
            <a:off x="476250" y="476250"/>
            <a:ext cx="8191500" cy="42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Vision-UI Takeaways</a:t>
            </a:r>
            <a:endParaRPr sz="2720" b="1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476250" y="952500"/>
            <a:ext cx="81915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Desktop GUI grounding for evidence-first user activity narration</a:t>
            </a:r>
            <a:endParaRPr sz="1100" b="0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3"/>
          <p:cNvPicPr preferRelativeResize="0"/>
          <p:nvPr/>
        </p:nvPicPr>
        <p:blipFill rotWithShape="1">
          <a:blip r:embed="rId5">
            <a:alphaModFix/>
          </a:blip>
          <a:srcRect t="10242" b="10242"/>
          <a:stretch/>
        </p:blipFill>
        <p:spPr>
          <a:xfrm>
            <a:off x="6384450" y="2316600"/>
            <a:ext cx="2092800" cy="9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"/>
          <p:cNvSpPr/>
          <p:nvPr/>
        </p:nvSpPr>
        <p:spPr>
          <a:xfrm>
            <a:off x="476250" y="285750"/>
            <a:ext cx="28575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sz="700" b="1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4"/>
          <p:cNvSpPr/>
          <p:nvPr/>
        </p:nvSpPr>
        <p:spPr>
          <a:xfrm>
            <a:off x="476250" y="476250"/>
            <a:ext cx="8191500" cy="42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Works Cited</a:t>
            </a:r>
            <a:endParaRPr sz="2400" b="1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476250" y="904875"/>
            <a:ext cx="81915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Core papers referenced in the survey and presentation</a:t>
            </a:r>
            <a:endParaRPr sz="1000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14"/>
          <p:cNvGrpSpPr/>
          <p:nvPr/>
        </p:nvGrpSpPr>
        <p:grpSpPr>
          <a:xfrm>
            <a:off x="476250" y="1333500"/>
            <a:ext cx="2571900" cy="1428900"/>
            <a:chOff x="476250" y="1333500"/>
            <a:chExt cx="2571900" cy="1428900"/>
          </a:xfrm>
        </p:grpSpPr>
        <p:sp>
          <p:nvSpPr>
            <p:cNvPr id="304" name="Google Shape;304;p14"/>
            <p:cNvSpPr/>
            <p:nvPr/>
          </p:nvSpPr>
          <p:spPr>
            <a:xfrm>
              <a:off x="476250" y="1333500"/>
              <a:ext cx="2571900" cy="1428900"/>
            </a:xfrm>
            <a:prstGeom prst="roundRect">
              <a:avLst>
                <a:gd name="adj" fmla="val 5333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5" name="Google Shape;305;p14"/>
            <p:cNvCxnSpPr/>
            <p:nvPr/>
          </p:nvCxnSpPr>
          <p:spPr>
            <a:xfrm>
              <a:off x="476250" y="1333500"/>
              <a:ext cx="0" cy="14289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3E74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6" name="Google Shape;306;p14"/>
            <p:cNvSpPr txBox="1"/>
            <p:nvPr/>
          </p:nvSpPr>
          <p:spPr>
            <a:xfrm>
              <a:off x="571500" y="1428750"/>
              <a:ext cx="2381400" cy="12384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E74FF"/>
                  </a:solidFill>
                  <a:latin typeface="Play"/>
                  <a:ea typeface="Play"/>
                  <a:cs typeface="Play"/>
                  <a:sym typeface="Play"/>
                </a:rPr>
                <a:t>[1] SeeClick</a:t>
              </a:r>
              <a:endParaRPr sz="1100" b="1">
                <a:solidFill>
                  <a:srgbClr val="3E74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85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K. Cheng, Q. Sun, Y. Chu, F. Xu, Y. Li, J. Zhang, and Z. Wu, “SeeClick: Harnessing GUI Grounding for Advanced Visual GUI Agents,” ACL, 2024.</a:t>
              </a:r>
              <a:endParaRPr sz="85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14"/>
          <p:cNvGrpSpPr/>
          <p:nvPr/>
        </p:nvGrpSpPr>
        <p:grpSpPr>
          <a:xfrm>
            <a:off x="3286125" y="1333500"/>
            <a:ext cx="2571900" cy="1428900"/>
            <a:chOff x="3286125" y="1333500"/>
            <a:chExt cx="2571900" cy="1428900"/>
          </a:xfrm>
        </p:grpSpPr>
        <p:sp>
          <p:nvSpPr>
            <p:cNvPr id="308" name="Google Shape;308;p14"/>
            <p:cNvSpPr/>
            <p:nvPr/>
          </p:nvSpPr>
          <p:spPr>
            <a:xfrm>
              <a:off x="3286125" y="1333500"/>
              <a:ext cx="2571900" cy="1428900"/>
            </a:xfrm>
            <a:prstGeom prst="roundRect">
              <a:avLst>
                <a:gd name="adj" fmla="val 5333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9" name="Google Shape;309;p14"/>
            <p:cNvCxnSpPr/>
            <p:nvPr/>
          </p:nvCxnSpPr>
          <p:spPr>
            <a:xfrm>
              <a:off x="3286125" y="1333500"/>
              <a:ext cx="0" cy="14289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1F9E8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0" name="Google Shape;310;p14"/>
            <p:cNvSpPr txBox="1"/>
            <p:nvPr/>
          </p:nvSpPr>
          <p:spPr>
            <a:xfrm>
              <a:off x="3381375" y="1428750"/>
              <a:ext cx="2381400" cy="12384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1F9E8A"/>
                  </a:solidFill>
                  <a:latin typeface="Play"/>
                  <a:ea typeface="Play"/>
                  <a:cs typeface="Play"/>
                  <a:sym typeface="Play"/>
                </a:rPr>
                <a:t>[2] UI-Vision</a:t>
              </a:r>
              <a:endParaRPr sz="1100" b="1">
                <a:solidFill>
                  <a:srgbClr val="1F9E8A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85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S. Nayak, X. Jian, K. Q. Lin, J. A. Rodriguez, M. Kalsi, R. Awal, N. Chapados, M. T. Ozsu, A. Agrawal, D. Vazquez, C. Pal, P. Taslakian, S. Gella, and S. Rajeswar, “UI-Vision: A Desktop-centric GUI Benchmark for Visual Perception and Interaction,” ICML, 2025.</a:t>
              </a:r>
              <a:endParaRPr sz="85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14"/>
          <p:cNvGrpSpPr/>
          <p:nvPr/>
        </p:nvGrpSpPr>
        <p:grpSpPr>
          <a:xfrm>
            <a:off x="6096000" y="1333500"/>
            <a:ext cx="2571900" cy="1428900"/>
            <a:chOff x="6096000" y="1333500"/>
            <a:chExt cx="2571900" cy="1428900"/>
          </a:xfrm>
        </p:grpSpPr>
        <p:sp>
          <p:nvSpPr>
            <p:cNvPr id="312" name="Google Shape;312;p14"/>
            <p:cNvSpPr/>
            <p:nvPr/>
          </p:nvSpPr>
          <p:spPr>
            <a:xfrm>
              <a:off x="6096000" y="1333500"/>
              <a:ext cx="2571900" cy="1428900"/>
            </a:xfrm>
            <a:prstGeom prst="roundRect">
              <a:avLst>
                <a:gd name="adj" fmla="val 5333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3" name="Google Shape;313;p14"/>
            <p:cNvCxnSpPr/>
            <p:nvPr/>
          </p:nvCxnSpPr>
          <p:spPr>
            <a:xfrm>
              <a:off x="6096000" y="1333500"/>
              <a:ext cx="0" cy="14289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F39C3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4" name="Google Shape;314;p14"/>
            <p:cNvSpPr txBox="1"/>
            <p:nvPr/>
          </p:nvSpPr>
          <p:spPr>
            <a:xfrm>
              <a:off x="6191250" y="1428750"/>
              <a:ext cx="2381400" cy="12384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[3] DeskVision</a:t>
              </a:r>
              <a:endParaRPr sz="1100" b="1">
                <a:solidFill>
                  <a:srgbClr val="F39C3D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85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Y. Xu, L. Yang, H. Chen, H. Wang, Z. Chen, and Y. Tang, “DeskVision: Large Scale Desktop Region Captioning for Advanced GUI Agents,” arXiv:2503.11170, 2025.</a:t>
              </a:r>
              <a:endParaRPr sz="85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4"/>
          <p:cNvGrpSpPr/>
          <p:nvPr/>
        </p:nvGrpSpPr>
        <p:grpSpPr>
          <a:xfrm>
            <a:off x="476250" y="2952750"/>
            <a:ext cx="4024200" cy="1238400"/>
            <a:chOff x="476250" y="2952750"/>
            <a:chExt cx="4024200" cy="1238400"/>
          </a:xfrm>
        </p:grpSpPr>
        <p:sp>
          <p:nvSpPr>
            <p:cNvPr id="316" name="Google Shape;316;p14"/>
            <p:cNvSpPr/>
            <p:nvPr/>
          </p:nvSpPr>
          <p:spPr>
            <a:xfrm>
              <a:off x="476250" y="2952750"/>
              <a:ext cx="4024200" cy="1238400"/>
            </a:xfrm>
            <a:prstGeom prst="roundRect">
              <a:avLst>
                <a:gd name="adj" fmla="val 6153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7" name="Google Shape;317;p14"/>
            <p:cNvCxnSpPr/>
            <p:nvPr/>
          </p:nvCxnSpPr>
          <p:spPr>
            <a:xfrm>
              <a:off x="476250" y="2952750"/>
              <a:ext cx="0" cy="12384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7B68E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8" name="Google Shape;318;p14"/>
            <p:cNvSpPr txBox="1"/>
            <p:nvPr/>
          </p:nvSpPr>
          <p:spPr>
            <a:xfrm>
              <a:off x="571500" y="3048000"/>
              <a:ext cx="3833700" cy="1047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7B68EE"/>
                  </a:solidFill>
                  <a:latin typeface="Play"/>
                  <a:ea typeface="Play"/>
                  <a:cs typeface="Play"/>
                  <a:sym typeface="Play"/>
                </a:rPr>
                <a:t>[4] ScreenSpot-Pro</a:t>
              </a:r>
              <a:endParaRPr sz="1100" b="1">
                <a:solidFill>
                  <a:srgbClr val="7B68EE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85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K. Li, Z. Meng, H. Lin, Z. Luo, Y. Tian, J. Ma, Z. Huang, and T.-S. Chua, “ScreenSpot-Pro: GUI Grounding for Professional High-Resolution Computer Use,” arXiv:2504.07981, 2025.</a:t>
              </a:r>
              <a:endParaRPr sz="85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4"/>
          <p:cNvGrpSpPr/>
          <p:nvPr/>
        </p:nvGrpSpPr>
        <p:grpSpPr>
          <a:xfrm>
            <a:off x="4643438" y="2952750"/>
            <a:ext cx="4024200" cy="1238400"/>
            <a:chOff x="4643438" y="2952750"/>
            <a:chExt cx="4024200" cy="1238400"/>
          </a:xfrm>
        </p:grpSpPr>
        <p:sp>
          <p:nvSpPr>
            <p:cNvPr id="320" name="Google Shape;320;p14"/>
            <p:cNvSpPr/>
            <p:nvPr/>
          </p:nvSpPr>
          <p:spPr>
            <a:xfrm>
              <a:off x="4643438" y="2952750"/>
              <a:ext cx="4024200" cy="1238400"/>
            </a:xfrm>
            <a:prstGeom prst="roundRect">
              <a:avLst>
                <a:gd name="adj" fmla="val 6153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1" name="Google Shape;321;p14"/>
            <p:cNvCxnSpPr/>
            <p:nvPr/>
          </p:nvCxnSpPr>
          <p:spPr>
            <a:xfrm>
              <a:off x="4643438" y="2952750"/>
              <a:ext cx="0" cy="12384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F4C14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2" name="Google Shape;322;p14"/>
            <p:cNvSpPr txBox="1"/>
            <p:nvPr/>
          </p:nvSpPr>
          <p:spPr>
            <a:xfrm>
              <a:off x="4738688" y="3048000"/>
              <a:ext cx="3833700" cy="1047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4C14E"/>
                  </a:solidFill>
                  <a:latin typeface="Play"/>
                  <a:ea typeface="Play"/>
                  <a:cs typeface="Play"/>
                  <a:sym typeface="Play"/>
                </a:rPr>
                <a:t>[5] Sharingan</a:t>
              </a:r>
              <a:endParaRPr sz="1100" b="1">
                <a:solidFill>
                  <a:srgbClr val="F4C14E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85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Y. Chen, Y. Ren, X. Qin, J. Zhang, K. Yuan, L. Han, Q. Lin, D. Zhang, S. Rajmohan, and Q. Zhang, “Sharingan: Extract User Action Sequence from Desktop Recordings,” arXiv:2411.08768, 2024.</a:t>
              </a:r>
              <a:endParaRPr sz="85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14"/>
          <p:cNvSpPr/>
          <p:nvPr/>
        </p:nvSpPr>
        <p:spPr>
          <a:xfrm>
            <a:off x="8382000" y="4810125"/>
            <a:ext cx="285900" cy="142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AA5B5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700">
              <a:solidFill>
                <a:srgbClr val="9AA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476250" y="238125"/>
            <a:ext cx="8191500" cy="857400"/>
            <a:chOff x="476250" y="238125"/>
            <a:chExt cx="8191500" cy="857400"/>
          </a:xfrm>
        </p:grpSpPr>
        <p:sp>
          <p:nvSpPr>
            <p:cNvPr id="28" name="Google Shape;28;p5"/>
            <p:cNvSpPr txBox="1"/>
            <p:nvPr/>
          </p:nvSpPr>
          <p:spPr>
            <a:xfrm>
              <a:off x="476250" y="238125"/>
              <a:ext cx="28575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PROBLEM FRAMING</a:t>
              </a:r>
              <a:endParaRPr sz="700" b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"/>
            <p:cNvSpPr txBox="1"/>
            <p:nvPr/>
          </p:nvSpPr>
          <p:spPr>
            <a:xfrm>
              <a:off x="476250" y="428625"/>
              <a:ext cx="8191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The Problem Is Not Capture — It Is </a:t>
              </a:r>
              <a:r>
                <a:rPr lang="en" sz="2400" b="1" i="1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Interpretation</a:t>
              </a:r>
              <a:endParaRPr sz="2400" b="1" i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30" name="Google Shape;30;p5"/>
            <p:cNvSpPr txBox="1"/>
            <p:nvPr/>
          </p:nvSpPr>
          <p:spPr>
            <a:xfrm>
              <a:off x="476250" y="809625"/>
              <a:ext cx="8191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>
                  <a:solidFill>
                    <a:srgbClr val="E4ECF7"/>
                  </a:solidFill>
                  <a:latin typeface="Arial"/>
                  <a:ea typeface="Arial"/>
                  <a:cs typeface="Arial"/>
                  <a:sym typeface="Arial"/>
                </a:rPr>
                <a:t>Logs and screenshots exist already; the missing layer is explaining what the user actually targeted and saw on screen.</a:t>
              </a:r>
              <a:endParaRPr sz="1100" b="0">
                <a:solidFill>
                  <a:srgbClr val="E4ECF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1;p5"/>
          <p:cNvGrpSpPr/>
          <p:nvPr/>
        </p:nvGrpSpPr>
        <p:grpSpPr>
          <a:xfrm>
            <a:off x="5233988" y="1233488"/>
            <a:ext cx="3438600" cy="2576513"/>
            <a:chOff x="5233988" y="1233488"/>
            <a:chExt cx="3438600" cy="2576513"/>
          </a:xfrm>
        </p:grpSpPr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t="6232" b="6232"/>
            <a:stretch/>
          </p:blipFill>
          <p:spPr>
            <a:xfrm>
              <a:off x="5238750" y="1238250"/>
              <a:ext cx="3429000" cy="2095500"/>
            </a:xfrm>
            <a:prstGeom prst="roundRect">
              <a:avLst>
                <a:gd name="adj" fmla="val 5454"/>
              </a:avLst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l="10" r="10"/>
            <a:stretch/>
          </p:blipFill>
          <p:spPr>
            <a:xfrm>
              <a:off x="5233988" y="1233488"/>
              <a:ext cx="3438600" cy="21024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34;p5"/>
            <p:cNvSpPr txBox="1"/>
            <p:nvPr/>
          </p:nvSpPr>
          <p:spPr>
            <a:xfrm>
              <a:off x="5238750" y="3429000"/>
              <a:ext cx="3429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A click event becomes useful only after the system maps it to the correct UI element.</a:t>
              </a:r>
              <a:endParaRPr sz="100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5"/>
          <p:cNvGrpSpPr/>
          <p:nvPr/>
        </p:nvGrpSpPr>
        <p:grpSpPr>
          <a:xfrm>
            <a:off x="476250" y="1238250"/>
            <a:ext cx="4286400" cy="2238450"/>
            <a:chOff x="476250" y="1238250"/>
            <a:chExt cx="4286400" cy="2238450"/>
          </a:xfrm>
        </p:grpSpPr>
        <p:grpSp>
          <p:nvGrpSpPr>
            <p:cNvPr id="36" name="Google Shape;36;p5"/>
            <p:cNvGrpSpPr/>
            <p:nvPr/>
          </p:nvGrpSpPr>
          <p:grpSpPr>
            <a:xfrm>
              <a:off x="476250" y="1238250"/>
              <a:ext cx="4286400" cy="571500"/>
              <a:chOff x="0" y="0"/>
              <a:chExt cx="4286400" cy="571500"/>
            </a:xfrm>
          </p:grpSpPr>
          <p:sp>
            <p:nvSpPr>
              <p:cNvPr id="37" name="Google Shape;37;p5"/>
              <p:cNvSpPr/>
              <p:nvPr/>
            </p:nvSpPr>
            <p:spPr>
              <a:xfrm>
                <a:off x="0" y="0"/>
                <a:ext cx="4286400" cy="571500"/>
              </a:xfrm>
              <a:prstGeom prst="roundRect">
                <a:avLst>
                  <a:gd name="adj" fmla="val 13333"/>
                </a:avLst>
              </a:prstGeom>
              <a:solidFill>
                <a:srgbClr val="FFFFFF">
                  <a:alpha val="5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8" name="Google Shape;38;p5"/>
              <p:cNvCxnSpPr/>
              <p:nvPr/>
            </p:nvCxnSpPr>
            <p:spPr>
              <a:xfrm>
                <a:off x="0" y="0"/>
                <a:ext cx="0" cy="571500"/>
              </a:xfrm>
              <a:prstGeom prst="straightConnector1">
                <a:avLst/>
              </a:prstGeom>
              <a:solidFill>
                <a:srgbClr val="FFFFFF"/>
              </a:solidFill>
              <a:ln w="38100" cap="flat" cmpd="sng">
                <a:solidFill>
                  <a:srgbClr val="3E74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9" name="Google Shape;39;p5"/>
              <p:cNvSpPr txBox="1"/>
              <p:nvPr/>
            </p:nvSpPr>
            <p:spPr>
              <a:xfrm>
                <a:off x="190500" y="0"/>
                <a:ext cx="39054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Traditional logs</a:t>
                </a:r>
                <a:endParaRPr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" sz="900" b="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Useful for processes and timestamps, but weak at explaining visible intent.</a:t>
                </a:r>
                <a:endParaRPr sz="90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40;p5"/>
            <p:cNvGrpSpPr/>
            <p:nvPr/>
          </p:nvGrpSpPr>
          <p:grpSpPr>
            <a:xfrm>
              <a:off x="476250" y="1952625"/>
              <a:ext cx="4286400" cy="571500"/>
              <a:chOff x="0" y="0"/>
              <a:chExt cx="4286400" cy="571500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0" y="0"/>
                <a:ext cx="4286400" cy="571500"/>
              </a:xfrm>
              <a:prstGeom prst="roundRect">
                <a:avLst>
                  <a:gd name="adj" fmla="val 13333"/>
                </a:avLst>
              </a:prstGeom>
              <a:solidFill>
                <a:srgbClr val="FFFFFF">
                  <a:alpha val="5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2" name="Google Shape;42;p5"/>
              <p:cNvCxnSpPr/>
              <p:nvPr/>
            </p:nvCxnSpPr>
            <p:spPr>
              <a:xfrm>
                <a:off x="0" y="0"/>
                <a:ext cx="0" cy="571500"/>
              </a:xfrm>
              <a:prstGeom prst="straightConnector1">
                <a:avLst/>
              </a:prstGeom>
              <a:solidFill>
                <a:srgbClr val="FFFFFF"/>
              </a:solidFill>
              <a:ln w="38100" cap="flat" cmpd="sng">
                <a:solidFill>
                  <a:srgbClr val="F39C3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3" name="Google Shape;43;p5"/>
              <p:cNvSpPr txBox="1"/>
              <p:nvPr/>
            </p:nvSpPr>
            <p:spPr>
              <a:xfrm>
                <a:off x="190500" y="0"/>
                <a:ext cx="39054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Screenshot archives</a:t>
                </a:r>
                <a:endParaRPr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" sz="900" b="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Preserve the screen faithfully, but leave ambiguity about which element mattered.</a:t>
                </a:r>
                <a:endParaRPr sz="90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5"/>
            <p:cNvGrpSpPr/>
            <p:nvPr/>
          </p:nvGrpSpPr>
          <p:grpSpPr>
            <a:xfrm>
              <a:off x="476250" y="2667000"/>
              <a:ext cx="4286400" cy="809700"/>
              <a:chOff x="0" y="0"/>
              <a:chExt cx="4286400" cy="809700"/>
            </a:xfrm>
          </p:grpSpPr>
          <p:sp>
            <p:nvSpPr>
              <p:cNvPr id="45" name="Google Shape;45;p5"/>
              <p:cNvSpPr/>
              <p:nvPr/>
            </p:nvSpPr>
            <p:spPr>
              <a:xfrm>
                <a:off x="0" y="0"/>
                <a:ext cx="4286400" cy="809700"/>
              </a:xfrm>
              <a:prstGeom prst="roundRect">
                <a:avLst>
                  <a:gd name="adj" fmla="val 9411"/>
                </a:avLst>
              </a:prstGeom>
              <a:solidFill>
                <a:srgbClr val="1F9E8A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6" name="Google Shape;46;p5"/>
              <p:cNvCxnSpPr/>
              <p:nvPr/>
            </p:nvCxnSpPr>
            <p:spPr>
              <a:xfrm>
                <a:off x="0" y="0"/>
                <a:ext cx="0" cy="809700"/>
              </a:xfrm>
              <a:prstGeom prst="straightConnector1">
                <a:avLst/>
              </a:prstGeom>
              <a:solidFill>
                <a:srgbClr val="FFFFFF"/>
              </a:solidFill>
              <a:ln w="38100" cap="flat" cmpd="sng">
                <a:solidFill>
                  <a:srgbClr val="1F9E8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7" name="Google Shape;47;p5"/>
              <p:cNvSpPr txBox="1"/>
              <p:nvPr/>
            </p:nvSpPr>
            <p:spPr>
              <a:xfrm>
                <a:off x="190500" y="0"/>
                <a:ext cx="3905400" cy="80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solidFill>
                      <a:srgbClr val="74D2C1"/>
                    </a:solidFill>
                    <a:latin typeface="Arial"/>
                    <a:ea typeface="Arial"/>
                    <a:cs typeface="Arial"/>
                    <a:sym typeface="Arial"/>
                  </a:rPr>
                  <a:t>Missing layer</a:t>
                </a:r>
                <a:endParaRPr sz="1100" b="1">
                  <a:solidFill>
                    <a:srgbClr val="74D2C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" sz="900" b="0">
                    <a:solidFill>
                      <a:srgbClr val="E4ECF7"/>
                    </a:solidFill>
                    <a:latin typeface="Arial"/>
                    <a:ea typeface="Arial"/>
                    <a:cs typeface="Arial"/>
                    <a:sym typeface="Arial"/>
                  </a:rPr>
                  <a:t>A usable activity log needs grounded GUI evidence: which control was clicked and what semantic role it played.</a:t>
                </a:r>
                <a:endParaRPr sz="900" b="0">
                  <a:solidFill>
                    <a:srgbClr val="E4ECF7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" name="Google Shape;48;p5"/>
          <p:cNvGrpSpPr/>
          <p:nvPr/>
        </p:nvGrpSpPr>
        <p:grpSpPr>
          <a:xfrm>
            <a:off x="471488" y="3948113"/>
            <a:ext cx="8201100" cy="771600"/>
            <a:chOff x="471488" y="3948113"/>
            <a:chExt cx="8201100" cy="771600"/>
          </a:xfrm>
        </p:grpSpPr>
        <p:pic>
          <p:nvPicPr>
            <p:cNvPr id="49" name="Google Shape;49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1488" y="3948113"/>
              <a:ext cx="8201100" cy="77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50;p5"/>
            <p:cNvSpPr txBox="1"/>
            <p:nvPr/>
          </p:nvSpPr>
          <p:spPr>
            <a:xfrm>
              <a:off x="666750" y="4000500"/>
              <a:ext cx="7810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Vision-UI produces structured JSON evidence plus a readable session narrative.</a:t>
              </a:r>
              <a:endPara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" name="Google Shape;51;p5"/>
            <p:cNvGrpSpPr/>
            <p:nvPr/>
          </p:nvGrpSpPr>
          <p:grpSpPr>
            <a:xfrm>
              <a:off x="666750" y="4333875"/>
              <a:ext cx="7239000" cy="190500"/>
              <a:chOff x="0" y="0"/>
              <a:chExt cx="7239000" cy="190500"/>
            </a:xfrm>
          </p:grpSpPr>
          <p:sp>
            <p:nvSpPr>
              <p:cNvPr id="52" name="Google Shape;52;p5"/>
              <p:cNvSpPr txBox="1"/>
              <p:nvPr/>
            </p:nvSpPr>
            <p:spPr>
              <a:xfrm>
                <a:off x="0" y="0"/>
                <a:ext cx="1524000" cy="1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rgbClr val="3E74FF"/>
                    </a:solidFill>
                    <a:latin typeface="Arial"/>
                    <a:ea typeface="Arial"/>
                    <a:cs typeface="Arial"/>
                    <a:sym typeface="Arial"/>
                  </a:rPr>
                  <a:t>screenshot + OS context</a:t>
                </a:r>
                <a:endParaRPr sz="800" b="1">
                  <a:solidFill>
                    <a:srgbClr val="3E74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"/>
              <p:cNvSpPr txBox="1"/>
              <p:nvPr/>
            </p:nvSpPr>
            <p:spPr>
              <a:xfrm>
                <a:off x="1524000" y="0"/>
                <a:ext cx="381000" cy="1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→</a:t>
                </a:r>
                <a:endParaRPr sz="12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"/>
              <p:cNvSpPr txBox="1"/>
              <p:nvPr/>
            </p:nvSpPr>
            <p:spPr>
              <a:xfrm>
                <a:off x="1905000" y="0"/>
                <a:ext cx="1524000" cy="1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rgbClr val="1F9E8A"/>
                    </a:solidFill>
                    <a:latin typeface="Arial"/>
                    <a:ea typeface="Arial"/>
                    <a:cs typeface="Arial"/>
                    <a:sym typeface="Arial"/>
                  </a:rPr>
                  <a:t>grounded element</a:t>
                </a:r>
                <a:endParaRPr sz="800" b="1">
                  <a:solidFill>
                    <a:srgbClr val="1F9E8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 txBox="1"/>
              <p:nvPr/>
            </p:nvSpPr>
            <p:spPr>
              <a:xfrm>
                <a:off x="3429000" y="0"/>
                <a:ext cx="381000" cy="1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→</a:t>
                </a:r>
                <a:endParaRPr sz="12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5"/>
              <p:cNvSpPr txBox="1"/>
              <p:nvPr/>
            </p:nvSpPr>
            <p:spPr>
              <a:xfrm>
                <a:off x="3810000" y="0"/>
                <a:ext cx="1524000" cy="1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rgbClr val="F39C3D"/>
                    </a:solidFill>
                    <a:latin typeface="Arial"/>
                    <a:ea typeface="Arial"/>
                    <a:cs typeface="Arial"/>
                    <a:sym typeface="Arial"/>
                  </a:rPr>
                  <a:t>JSON evidence</a:t>
                </a:r>
                <a:endParaRPr sz="800" b="1">
                  <a:solidFill>
                    <a:srgbClr val="F39C3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"/>
              <p:cNvSpPr txBox="1"/>
              <p:nvPr/>
            </p:nvSpPr>
            <p:spPr>
              <a:xfrm>
                <a:off x="5334000" y="0"/>
                <a:ext cx="381000" cy="1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→</a:t>
                </a:r>
                <a:endParaRPr sz="12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"/>
              <p:cNvSpPr txBox="1"/>
              <p:nvPr/>
            </p:nvSpPr>
            <p:spPr>
              <a:xfrm>
                <a:off x="5715000" y="0"/>
                <a:ext cx="1524000" cy="1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rgbClr val="7B68EE"/>
                    </a:solidFill>
                    <a:latin typeface="Arial"/>
                    <a:ea typeface="Arial"/>
                    <a:cs typeface="Arial"/>
                    <a:sym typeface="Arial"/>
                  </a:rPr>
                  <a:t>narrative log</a:t>
                </a:r>
                <a:endParaRPr sz="800" b="1">
                  <a:solidFill>
                    <a:srgbClr val="7B68E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" name="Google Shape;59;p5"/>
          <p:cNvGrpSpPr/>
          <p:nvPr/>
        </p:nvGrpSpPr>
        <p:grpSpPr>
          <a:xfrm>
            <a:off x="476250" y="4810125"/>
            <a:ext cx="8191500" cy="142800"/>
            <a:chOff x="476250" y="4810125"/>
            <a:chExt cx="8191500" cy="142800"/>
          </a:xfrm>
        </p:grpSpPr>
        <p:sp>
          <p:nvSpPr>
            <p:cNvPr id="60" name="Google Shape;60;p5"/>
            <p:cNvSpPr txBox="1"/>
            <p:nvPr/>
          </p:nvSpPr>
          <p:spPr>
            <a:xfrm>
              <a:off x="476250" y="4810125"/>
              <a:ext cx="3810000" cy="14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92A4B8"/>
                  </a:solidFill>
                  <a:latin typeface="Arial"/>
                  <a:ea typeface="Arial"/>
                  <a:cs typeface="Arial"/>
                  <a:sym typeface="Arial"/>
                </a:rPr>
                <a:t>Without grounding, the log may say a click happened but not whether the user hit “Save.”</a:t>
              </a:r>
              <a:endParaRPr sz="700">
                <a:solidFill>
                  <a:srgbClr val="92A4B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 txBox="1"/>
            <p:nvPr/>
          </p:nvSpPr>
          <p:spPr>
            <a:xfrm>
              <a:off x="8477250" y="4810125"/>
              <a:ext cx="190500" cy="14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92A4B8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700">
                <a:solidFill>
                  <a:srgbClr val="92A4B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6" descr="Enhance this slide to match the same style of the presentation dark theme and regenerate the images to more clearly depict what it is they are demonstrat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476250" y="285750"/>
            <a:ext cx="8191500" cy="905025"/>
            <a:chOff x="476250" y="285750"/>
            <a:chExt cx="8191500" cy="905025"/>
          </a:xfrm>
        </p:grpSpPr>
        <p:sp>
          <p:nvSpPr>
            <p:cNvPr id="73" name="Google Shape;73;p7"/>
            <p:cNvSpPr txBox="1"/>
            <p:nvPr/>
          </p:nvSpPr>
          <p:spPr>
            <a:xfrm>
              <a:off x="476250" y="285750"/>
              <a:ext cx="28575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DATASET DESCRIPTION</a:t>
              </a:r>
              <a:endParaRPr sz="700" b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 txBox="1"/>
            <p:nvPr/>
          </p:nvSpPr>
          <p:spPr>
            <a:xfrm>
              <a:off x="476250" y="476250"/>
              <a:ext cx="81915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A Layered Dataset Strategy Fits Vision-UI</a:t>
              </a:r>
              <a:endParaRPr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75" name="Google Shape;75;p7"/>
            <p:cNvSpPr txBox="1"/>
            <p:nvPr/>
          </p:nvSpPr>
          <p:spPr>
            <a:xfrm>
              <a:off x="476250" y="904875"/>
              <a:ext cx="8191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No single public dataset matches the full system, so training, priors, external evaluation, and local adaptation each come from a different source.</a:t>
              </a:r>
              <a:endParaRPr sz="100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7"/>
          <p:cNvGrpSpPr/>
          <p:nvPr/>
        </p:nvGrpSpPr>
        <p:grpSpPr>
          <a:xfrm>
            <a:off x="476250" y="1333500"/>
            <a:ext cx="4000500" cy="1464200"/>
            <a:chOff x="476250" y="1333500"/>
            <a:chExt cx="4000500" cy="1464200"/>
          </a:xfrm>
        </p:grpSpPr>
        <p:sp>
          <p:nvSpPr>
            <p:cNvPr id="77" name="Google Shape;77;p7"/>
            <p:cNvSpPr/>
            <p:nvPr/>
          </p:nvSpPr>
          <p:spPr>
            <a:xfrm>
              <a:off x="476250" y="1333500"/>
              <a:ext cx="4000500" cy="1381200"/>
            </a:xfrm>
            <a:prstGeom prst="roundRect">
              <a:avLst>
                <a:gd name="adj" fmla="val 5517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" name="Google Shape;78;p7"/>
            <p:cNvCxnSpPr/>
            <p:nvPr/>
          </p:nvCxnSpPr>
          <p:spPr>
            <a:xfrm>
              <a:off x="476250" y="1333500"/>
              <a:ext cx="0" cy="13812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58A6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9" name="Google Shape;79;p7"/>
            <p:cNvSpPr txBox="1"/>
            <p:nvPr/>
          </p:nvSpPr>
          <p:spPr>
            <a:xfrm>
              <a:off x="619125" y="1428750"/>
              <a:ext cx="9525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58A6FF"/>
                  </a:solidFill>
                  <a:latin typeface="Play"/>
                  <a:ea typeface="Play"/>
                  <a:cs typeface="Play"/>
                  <a:sym typeface="Play"/>
                </a:rPr>
                <a:t>UI-Vision</a:t>
              </a:r>
              <a:endParaRPr sz="1300" b="1">
                <a:solidFill>
                  <a:srgbClr val="58A6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80" name="Google Shape;80;p7"/>
            <p:cNvPicPr preferRelativeResize="0"/>
            <p:nvPr/>
          </p:nvPicPr>
          <p:blipFill rotWithShape="1">
            <a:blip r:embed="rId4">
              <a:alphaModFix/>
            </a:blip>
            <a:srcRect t="1997" b="2006"/>
            <a:stretch/>
          </p:blipFill>
          <p:spPr>
            <a:xfrm>
              <a:off x="619125" y="1762125"/>
              <a:ext cx="857400" cy="571500"/>
            </a:xfrm>
            <a:prstGeom prst="roundRect">
              <a:avLst>
                <a:gd name="adj" fmla="val 6666"/>
              </a:avLst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1619400" y="1607000"/>
              <a:ext cx="2714700" cy="11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Primary supervised source</a:t>
              </a:r>
              <a:endPara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5750" algn="l" rtl="0">
                <a:spcBef>
                  <a:spcPts val="450"/>
                </a:spcBef>
                <a:spcAft>
                  <a:spcPts val="0"/>
                </a:spcAft>
                <a:buClr>
                  <a:srgbClr val="B9C7D8"/>
                </a:buClr>
                <a:buSzPts val="900"/>
                <a:buFont typeface="Arial"/>
                <a:buChar char="●"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83 apps, 450 demos, 8,227 pairs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5750" algn="l" rtl="0">
                <a:spcBef>
                  <a:spcPts val="300"/>
                </a:spcBef>
                <a:spcAft>
                  <a:spcPts val="0"/>
                </a:spcAft>
                <a:buClr>
                  <a:srgbClr val="B9C7D8"/>
                </a:buClr>
                <a:buSzPts val="900"/>
                <a:buFont typeface="Arial"/>
                <a:buChar char="●"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Dense boxes &amp; action trajectories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5750" algn="l" rtl="0">
                <a:spcBef>
                  <a:spcPts val="300"/>
                </a:spcBef>
                <a:spcAft>
                  <a:spcPts val="0"/>
                </a:spcAft>
                <a:buClr>
                  <a:srgbClr val="B9C7D8"/>
                </a:buClr>
                <a:buSzPts val="900"/>
                <a:buFont typeface="Arial"/>
                <a:buChar char="●"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Best matches click-aware grounding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7"/>
          <p:cNvGrpSpPr/>
          <p:nvPr/>
        </p:nvGrpSpPr>
        <p:grpSpPr>
          <a:xfrm>
            <a:off x="4667250" y="1333500"/>
            <a:ext cx="4000500" cy="1381200"/>
            <a:chOff x="4667250" y="1333500"/>
            <a:chExt cx="4000500" cy="1381200"/>
          </a:xfrm>
        </p:grpSpPr>
        <p:sp>
          <p:nvSpPr>
            <p:cNvPr id="83" name="Google Shape;83;p7"/>
            <p:cNvSpPr/>
            <p:nvPr/>
          </p:nvSpPr>
          <p:spPr>
            <a:xfrm>
              <a:off x="4667250" y="1333500"/>
              <a:ext cx="4000500" cy="1381200"/>
            </a:xfrm>
            <a:prstGeom prst="roundRect">
              <a:avLst>
                <a:gd name="adj" fmla="val 5517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" name="Google Shape;84;p7"/>
            <p:cNvCxnSpPr/>
            <p:nvPr/>
          </p:nvCxnSpPr>
          <p:spPr>
            <a:xfrm>
              <a:off x="4667250" y="1333500"/>
              <a:ext cx="0" cy="13812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3FB9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5" name="Google Shape;85;p7"/>
            <p:cNvSpPr txBox="1"/>
            <p:nvPr/>
          </p:nvSpPr>
          <p:spPr>
            <a:xfrm>
              <a:off x="4810125" y="1428750"/>
              <a:ext cx="11430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3FB950"/>
                  </a:solidFill>
                  <a:latin typeface="Play"/>
                  <a:ea typeface="Play"/>
                  <a:cs typeface="Play"/>
                  <a:sym typeface="Play"/>
                </a:rPr>
                <a:t>DeskVision</a:t>
              </a:r>
              <a:endParaRPr sz="1300" b="1">
                <a:solidFill>
                  <a:srgbClr val="3FB950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86" name="Google Shape;86;p7"/>
            <p:cNvPicPr preferRelativeResize="0"/>
            <p:nvPr/>
          </p:nvPicPr>
          <p:blipFill rotWithShape="1">
            <a:blip r:embed="rId5">
              <a:alphaModFix/>
            </a:blip>
            <a:srcRect l="18718" r="18724"/>
            <a:stretch/>
          </p:blipFill>
          <p:spPr>
            <a:xfrm>
              <a:off x="4810125" y="1762125"/>
              <a:ext cx="857400" cy="571500"/>
            </a:xfrm>
            <a:prstGeom prst="roundRect">
              <a:avLst>
                <a:gd name="adj" fmla="val 6666"/>
              </a:avLst>
            </a:prstGeom>
            <a:noFill/>
            <a:ln>
              <a:noFill/>
            </a:ln>
          </p:spPr>
        </p:pic>
        <p:sp>
          <p:nvSpPr>
            <p:cNvPr id="87" name="Google Shape;87;p7"/>
            <p:cNvSpPr txBox="1"/>
            <p:nvPr/>
          </p:nvSpPr>
          <p:spPr>
            <a:xfrm>
              <a:off x="5897475" y="1524000"/>
              <a:ext cx="2714700" cy="11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Auxiliary visual priors</a:t>
              </a:r>
              <a:endPara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5750" algn="l" rtl="0">
                <a:spcBef>
                  <a:spcPts val="450"/>
                </a:spcBef>
                <a:spcAft>
                  <a:spcPts val="0"/>
                </a:spcAft>
                <a:buClr>
                  <a:srgbClr val="B9C7D8"/>
                </a:buClr>
                <a:buSzPts val="900"/>
                <a:buFont typeface="Arial"/>
                <a:buChar char="●"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54k screens, 303k annotations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5750" algn="l" rtl="0">
                <a:spcBef>
                  <a:spcPts val="300"/>
                </a:spcBef>
                <a:spcAft>
                  <a:spcPts val="0"/>
                </a:spcAft>
                <a:buClr>
                  <a:srgbClr val="B9C7D8"/>
                </a:buClr>
                <a:buSzPts val="900"/>
                <a:buFont typeface="Arial"/>
                <a:buChar char="●"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Windows, macOS, and Linux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5750" algn="l" rtl="0">
                <a:spcBef>
                  <a:spcPts val="300"/>
                </a:spcBef>
                <a:spcAft>
                  <a:spcPts val="0"/>
                </a:spcAft>
                <a:buClr>
                  <a:srgbClr val="B9C7D8"/>
                </a:buClr>
                <a:buSzPts val="900"/>
                <a:buFont typeface="Arial"/>
                <a:buChar char="●"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Weak supervision at scale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7"/>
          <p:cNvGrpSpPr/>
          <p:nvPr/>
        </p:nvGrpSpPr>
        <p:grpSpPr>
          <a:xfrm>
            <a:off x="476250" y="2857500"/>
            <a:ext cx="4095738" cy="1404975"/>
            <a:chOff x="476250" y="2857500"/>
            <a:chExt cx="4095738" cy="1404975"/>
          </a:xfrm>
        </p:grpSpPr>
        <p:sp>
          <p:nvSpPr>
            <p:cNvPr id="89" name="Google Shape;89;p7"/>
            <p:cNvSpPr/>
            <p:nvPr/>
          </p:nvSpPr>
          <p:spPr>
            <a:xfrm>
              <a:off x="476250" y="2857500"/>
              <a:ext cx="4000500" cy="1381200"/>
            </a:xfrm>
            <a:prstGeom prst="roundRect">
              <a:avLst>
                <a:gd name="adj" fmla="val 5517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0" name="Google Shape;90;p7"/>
            <p:cNvCxnSpPr/>
            <p:nvPr/>
          </p:nvCxnSpPr>
          <p:spPr>
            <a:xfrm>
              <a:off x="476250" y="2857500"/>
              <a:ext cx="0" cy="13812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F39C3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" name="Google Shape;91;p7"/>
            <p:cNvSpPr txBox="1"/>
            <p:nvPr/>
          </p:nvSpPr>
          <p:spPr>
            <a:xfrm>
              <a:off x="619125" y="2952750"/>
              <a:ext cx="14289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ScreenSpot-Pro</a:t>
              </a:r>
              <a:endParaRPr sz="1300" b="1">
                <a:solidFill>
                  <a:srgbClr val="F39C3D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92" name="Google Shape;92;p7"/>
            <p:cNvPicPr preferRelativeResize="0"/>
            <p:nvPr/>
          </p:nvPicPr>
          <p:blipFill rotWithShape="1">
            <a:blip r:embed="rId6">
              <a:alphaModFix/>
            </a:blip>
            <a:srcRect l="13636" r="13636"/>
            <a:stretch/>
          </p:blipFill>
          <p:spPr>
            <a:xfrm>
              <a:off x="619125" y="3286125"/>
              <a:ext cx="857400" cy="571500"/>
            </a:xfrm>
            <a:prstGeom prst="roundRect">
              <a:avLst>
                <a:gd name="adj" fmla="val 6666"/>
              </a:avLst>
            </a:prstGeom>
            <a:noFill/>
            <a:ln>
              <a:noFill/>
            </a:ln>
          </p:spPr>
        </p:pic>
        <p:sp>
          <p:nvSpPr>
            <p:cNvPr id="93" name="Google Shape;93;p7"/>
            <p:cNvSpPr txBox="1"/>
            <p:nvPr/>
          </p:nvSpPr>
          <p:spPr>
            <a:xfrm>
              <a:off x="1857288" y="3071775"/>
              <a:ext cx="2714700" cy="11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External robustness</a:t>
              </a:r>
              <a:endPara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5750" algn="l" rtl="0">
                <a:spcBef>
                  <a:spcPts val="450"/>
                </a:spcBef>
                <a:spcAft>
                  <a:spcPts val="0"/>
                </a:spcAft>
                <a:buClr>
                  <a:srgbClr val="B9C7D8"/>
                </a:buClr>
                <a:buSzPts val="900"/>
                <a:buFont typeface="Arial"/>
                <a:buChar char="●"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1,581 instructions, 23 apps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5750" algn="l" rtl="0">
                <a:spcBef>
                  <a:spcPts val="300"/>
                </a:spcBef>
                <a:spcAft>
                  <a:spcPts val="0"/>
                </a:spcAft>
                <a:buClr>
                  <a:srgbClr val="B9C7D8"/>
                </a:buClr>
                <a:buSzPts val="900"/>
                <a:buFont typeface="Arial"/>
                <a:buChar char="●"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0.07% average target area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5750" algn="l" rtl="0">
                <a:spcBef>
                  <a:spcPts val="300"/>
                </a:spcBef>
                <a:spcAft>
                  <a:spcPts val="0"/>
                </a:spcAft>
                <a:buClr>
                  <a:srgbClr val="B9C7D8"/>
                </a:buClr>
                <a:buSzPts val="900"/>
                <a:buFont typeface="Arial"/>
                <a:buChar char="●"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Full-screen professional difficulty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7"/>
          <p:cNvGrpSpPr/>
          <p:nvPr/>
        </p:nvGrpSpPr>
        <p:grpSpPr>
          <a:xfrm>
            <a:off x="4667250" y="2857500"/>
            <a:ext cx="4129825" cy="1470275"/>
            <a:chOff x="4667250" y="2857500"/>
            <a:chExt cx="4129825" cy="1470275"/>
          </a:xfrm>
        </p:grpSpPr>
        <p:sp>
          <p:nvSpPr>
            <p:cNvPr id="95" name="Google Shape;95;p7"/>
            <p:cNvSpPr/>
            <p:nvPr/>
          </p:nvSpPr>
          <p:spPr>
            <a:xfrm>
              <a:off x="4667250" y="2857500"/>
              <a:ext cx="4000500" cy="1381200"/>
            </a:xfrm>
            <a:prstGeom prst="roundRect">
              <a:avLst>
                <a:gd name="adj" fmla="val 5517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6" name="Google Shape;96;p7"/>
            <p:cNvCxnSpPr/>
            <p:nvPr/>
          </p:nvCxnSpPr>
          <p:spPr>
            <a:xfrm>
              <a:off x="4667250" y="2857500"/>
              <a:ext cx="0" cy="13812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A371F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" name="Google Shape;97;p7"/>
            <p:cNvSpPr txBox="1"/>
            <p:nvPr/>
          </p:nvSpPr>
          <p:spPr>
            <a:xfrm>
              <a:off x="4810125" y="2952750"/>
              <a:ext cx="14289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A371F7"/>
                  </a:solidFill>
                  <a:latin typeface="Play"/>
                  <a:ea typeface="Play"/>
                  <a:cs typeface="Play"/>
                  <a:sym typeface="Play"/>
                </a:rPr>
                <a:t>Local Adaptation</a:t>
              </a:r>
              <a:endParaRPr sz="1300" b="1">
                <a:solidFill>
                  <a:srgbClr val="A371F7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4810125" y="3286125"/>
              <a:ext cx="857400" cy="762000"/>
            </a:xfrm>
            <a:prstGeom prst="roundRect">
              <a:avLst>
                <a:gd name="adj" fmla="val 5000"/>
              </a:avLst>
            </a:prstGeom>
            <a:solidFill>
              <a:srgbClr val="0D111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 txBox="1"/>
            <p:nvPr/>
          </p:nvSpPr>
          <p:spPr>
            <a:xfrm>
              <a:off x="4810125" y="3286125"/>
              <a:ext cx="8574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25" tIns="47625" rIns="47625" bIns="476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8B949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{</a:t>
              </a:r>
              <a:endParaRPr sz="500">
                <a:solidFill>
                  <a:srgbClr val="8B949E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8B949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"click_xy": [x,y],</a:t>
              </a:r>
              <a:endParaRPr sz="500">
                <a:solidFill>
                  <a:srgbClr val="8B949E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8B949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"bbox": [x1,y1,x2,y2],</a:t>
              </a:r>
              <a:endParaRPr sz="500">
                <a:solidFill>
                  <a:srgbClr val="8B949E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8B949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"role": "semantic"</a:t>
              </a:r>
              <a:endParaRPr sz="500">
                <a:solidFill>
                  <a:srgbClr val="8B949E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8B949E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}</a:t>
              </a:r>
              <a:endParaRPr sz="500">
                <a:solidFill>
                  <a:srgbClr val="8B949E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0" name="Google Shape;100;p7"/>
            <p:cNvSpPr txBox="1"/>
            <p:nvPr/>
          </p:nvSpPr>
          <p:spPr>
            <a:xfrm>
              <a:off x="6082375" y="3137075"/>
              <a:ext cx="2714700" cy="11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Real session calibration</a:t>
              </a:r>
              <a:endPara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5750" algn="l" rtl="0">
                <a:spcBef>
                  <a:spcPts val="450"/>
                </a:spcBef>
                <a:spcAft>
                  <a:spcPts val="0"/>
                </a:spcAft>
                <a:buClr>
                  <a:srgbClr val="B9C7D8"/>
                </a:buClr>
                <a:buSzPts val="900"/>
                <a:buFont typeface="Arial"/>
                <a:buChar char="●"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~2</a:t>
              </a:r>
              <a:r>
                <a:rPr lang="en" sz="900">
                  <a:solidFill>
                    <a:srgbClr val="B9C7D8"/>
                  </a:solidFill>
                </a:rPr>
                <a:t>4</a:t>
              </a: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0 proprietary examples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5750" algn="l" rtl="0">
                <a:spcBef>
                  <a:spcPts val="300"/>
                </a:spcBef>
                <a:spcAft>
                  <a:spcPts val="0"/>
                </a:spcAft>
                <a:buClr>
                  <a:srgbClr val="B9C7D8"/>
                </a:buClr>
                <a:buSzPts val="900"/>
                <a:buFont typeface="Arial"/>
                <a:buChar char="●"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590 screenshots, 22 sessions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5750" algn="l" rtl="0">
                <a:spcBef>
                  <a:spcPts val="300"/>
                </a:spcBef>
                <a:spcAft>
                  <a:spcPts val="0"/>
                </a:spcAft>
                <a:buClr>
                  <a:srgbClr val="B9C7D8"/>
                </a:buClr>
                <a:buSzPts val="900"/>
                <a:buFont typeface="Arial"/>
                <a:buChar char="●"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Captures pipeline failure modes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7"/>
          <p:cNvGrpSpPr/>
          <p:nvPr/>
        </p:nvGrpSpPr>
        <p:grpSpPr>
          <a:xfrm>
            <a:off x="476250" y="4429125"/>
            <a:ext cx="8191500" cy="381000"/>
            <a:chOff x="476250" y="4429125"/>
            <a:chExt cx="8191500" cy="381000"/>
          </a:xfrm>
        </p:grpSpPr>
        <p:sp>
          <p:nvSpPr>
            <p:cNvPr id="102" name="Google Shape;102;p7"/>
            <p:cNvSpPr/>
            <p:nvPr/>
          </p:nvSpPr>
          <p:spPr>
            <a:xfrm>
              <a:off x="476250" y="4429125"/>
              <a:ext cx="8191500" cy="381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 txBox="1"/>
            <p:nvPr/>
          </p:nvSpPr>
          <p:spPr>
            <a:xfrm>
              <a:off x="476250" y="4429125"/>
              <a:ext cx="8191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58A6FF"/>
                  </a:solidFill>
                  <a:latin typeface="Arial"/>
                  <a:ea typeface="Arial"/>
                  <a:cs typeface="Arial"/>
                  <a:sym typeface="Arial"/>
                </a:rPr>
                <a:t>Train</a:t>
              </a:r>
              <a:r>
                <a:rPr lang="en" sz="1000" b="1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 (UI-Vision) → </a:t>
              </a:r>
              <a:r>
                <a:rPr lang="en" sz="1000" b="1">
                  <a:solidFill>
                    <a:srgbClr val="3FB950"/>
                  </a:solidFill>
                  <a:latin typeface="Arial"/>
                  <a:ea typeface="Arial"/>
                  <a:cs typeface="Arial"/>
                  <a:sym typeface="Arial"/>
                </a:rPr>
                <a:t>Augment</a:t>
              </a:r>
              <a:r>
                <a:rPr lang="en" sz="1000" b="1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 (DeskVision) → </a:t>
              </a:r>
              <a:r>
                <a:rPr lang="en" sz="1000" b="1">
                  <a:solidFill>
                    <a:srgbClr val="F39C3D"/>
                  </a:solidFill>
                  <a:latin typeface="Arial"/>
                  <a:ea typeface="Arial"/>
                  <a:cs typeface="Arial"/>
                  <a:sym typeface="Arial"/>
                </a:rPr>
                <a:t>Evaluate</a:t>
              </a:r>
              <a:r>
                <a:rPr lang="en" sz="1000" b="1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 (ScreenSpot) → </a:t>
              </a:r>
              <a:r>
                <a:rPr lang="en" sz="1000" b="1">
                  <a:solidFill>
                    <a:srgbClr val="A371F7"/>
                  </a:solidFill>
                  <a:latin typeface="Arial"/>
                  <a:ea typeface="Arial"/>
                  <a:cs typeface="Arial"/>
                  <a:sym typeface="Arial"/>
                </a:rPr>
                <a:t>Calibrate</a:t>
              </a:r>
              <a:r>
                <a:rPr lang="en" sz="1000" b="1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 (Local)</a:t>
              </a:r>
              <a:endParaRPr sz="1000" b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7"/>
          <p:cNvSpPr txBox="1"/>
          <p:nvPr/>
        </p:nvSpPr>
        <p:spPr>
          <a:xfrm>
            <a:off x="8477250" y="4857750"/>
            <a:ext cx="1905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AA5B5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700">
              <a:solidFill>
                <a:srgbClr val="9AA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/>
          <p:nvPr/>
        </p:nvSpPr>
        <p:spPr>
          <a:xfrm>
            <a:off x="476250" y="285750"/>
            <a:ext cx="28575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RELATED WORK</a:t>
            </a:r>
            <a:endParaRPr sz="700" b="1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476250" y="476250"/>
            <a:ext cx="8191500" cy="42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The Five Papers Form One Coherent Story</a:t>
            </a:r>
            <a:endParaRPr sz="2400" b="1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476250" y="904875"/>
            <a:ext cx="81915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Each paper contributes a different piece of the final argument, and together they point to a narrow, defensible ML target.</a:t>
            </a:r>
            <a:endParaRPr sz="1000" b="0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8"/>
          <p:cNvGrpSpPr/>
          <p:nvPr/>
        </p:nvGrpSpPr>
        <p:grpSpPr>
          <a:xfrm>
            <a:off x="476250" y="1333500"/>
            <a:ext cx="1524000" cy="2095500"/>
            <a:chOff x="476250" y="1333500"/>
            <a:chExt cx="1524000" cy="2095500"/>
          </a:xfrm>
        </p:grpSpPr>
        <p:sp>
          <p:nvSpPr>
            <p:cNvPr id="114" name="Google Shape;114;p8"/>
            <p:cNvSpPr/>
            <p:nvPr/>
          </p:nvSpPr>
          <p:spPr>
            <a:xfrm>
              <a:off x="476250" y="1333500"/>
              <a:ext cx="1524000" cy="2095500"/>
            </a:xfrm>
            <a:prstGeom prst="roundRect">
              <a:avLst>
                <a:gd name="adj" fmla="val 500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" name="Google Shape;115;p8"/>
            <p:cNvCxnSpPr/>
            <p:nvPr/>
          </p:nvCxnSpPr>
          <p:spPr>
            <a:xfrm>
              <a:off x="476250" y="1333500"/>
              <a:ext cx="0" cy="20955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3E74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6" name="Google Shape;116;p8"/>
            <p:cNvSpPr txBox="1"/>
            <p:nvPr/>
          </p:nvSpPr>
          <p:spPr>
            <a:xfrm>
              <a:off x="571500" y="1428750"/>
              <a:ext cx="1333500" cy="2382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3E74FF"/>
                  </a:solidFill>
                  <a:latin typeface="Play"/>
                  <a:ea typeface="Play"/>
                  <a:cs typeface="Play"/>
                  <a:sym typeface="Play"/>
                </a:rPr>
                <a:t>SeeClick</a:t>
              </a:r>
              <a:endParaRPr sz="1200" b="1">
                <a:solidFill>
                  <a:srgbClr val="3E74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117" name="Google Shape;117;p8"/>
            <p:cNvPicPr preferRelativeResize="0"/>
            <p:nvPr/>
          </p:nvPicPr>
          <p:blipFill rotWithShape="1">
            <a:blip r:embed="rId4">
              <a:alphaModFix/>
            </a:blip>
            <a:srcRect t="17849" b="17855"/>
            <a:stretch/>
          </p:blipFill>
          <p:spPr>
            <a:xfrm>
              <a:off x="571500" y="1762125"/>
              <a:ext cx="1333500" cy="857400"/>
            </a:xfrm>
            <a:prstGeom prst="roundRect">
              <a:avLst>
                <a:gd name="adj" fmla="val 4444"/>
              </a:avLst>
            </a:prstGeom>
            <a:noFill/>
            <a:ln>
              <a:noFill/>
            </a:ln>
          </p:spPr>
        </p:pic>
        <p:sp>
          <p:nvSpPr>
            <p:cNvPr id="118" name="Google Shape;118;p8"/>
            <p:cNvSpPr txBox="1"/>
            <p:nvPr/>
          </p:nvSpPr>
          <p:spPr>
            <a:xfrm>
              <a:off x="571500" y="2714625"/>
              <a:ext cx="1333500" cy="666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Why grounding is the core bottleneck for screenshot-only GUI understanding.</a:t>
              </a:r>
              <a:endParaRPr sz="85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8"/>
          <p:cNvGrpSpPr/>
          <p:nvPr/>
        </p:nvGrpSpPr>
        <p:grpSpPr>
          <a:xfrm>
            <a:off x="2143125" y="1333500"/>
            <a:ext cx="1524000" cy="2095500"/>
            <a:chOff x="2143125" y="1333500"/>
            <a:chExt cx="1524000" cy="2095500"/>
          </a:xfrm>
        </p:grpSpPr>
        <p:sp>
          <p:nvSpPr>
            <p:cNvPr id="120" name="Google Shape;120;p8"/>
            <p:cNvSpPr/>
            <p:nvPr/>
          </p:nvSpPr>
          <p:spPr>
            <a:xfrm>
              <a:off x="2143125" y="1333500"/>
              <a:ext cx="1524000" cy="2095500"/>
            </a:xfrm>
            <a:prstGeom prst="roundRect">
              <a:avLst>
                <a:gd name="adj" fmla="val 500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1" name="Google Shape;121;p8"/>
            <p:cNvCxnSpPr/>
            <p:nvPr/>
          </p:nvCxnSpPr>
          <p:spPr>
            <a:xfrm>
              <a:off x="2143125" y="1333500"/>
              <a:ext cx="0" cy="20955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1F9E8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2" name="Google Shape;122;p8"/>
            <p:cNvSpPr txBox="1"/>
            <p:nvPr/>
          </p:nvSpPr>
          <p:spPr>
            <a:xfrm>
              <a:off x="2238375" y="1428750"/>
              <a:ext cx="1333500" cy="2382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1F9E8A"/>
                  </a:solidFill>
                  <a:latin typeface="Play"/>
                  <a:ea typeface="Play"/>
                  <a:cs typeface="Play"/>
                  <a:sym typeface="Play"/>
                </a:rPr>
                <a:t>UI-Vision</a:t>
              </a:r>
              <a:endParaRPr sz="1200" b="1">
                <a:solidFill>
                  <a:srgbClr val="1F9E8A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123" name="Google Shape;123;p8"/>
            <p:cNvPicPr preferRelativeResize="0"/>
            <p:nvPr/>
          </p:nvPicPr>
          <p:blipFill rotWithShape="1">
            <a:blip r:embed="rId5">
              <a:alphaModFix/>
            </a:blip>
            <a:srcRect t="17849" b="17855"/>
            <a:stretch/>
          </p:blipFill>
          <p:spPr>
            <a:xfrm>
              <a:off x="2238375" y="1762125"/>
              <a:ext cx="1333500" cy="857400"/>
            </a:xfrm>
            <a:prstGeom prst="roundRect">
              <a:avLst>
                <a:gd name="adj" fmla="val 4444"/>
              </a:avLst>
            </a:prstGeom>
            <a:noFill/>
            <a:ln>
              <a:noFill/>
            </a:ln>
          </p:spPr>
        </p:pic>
        <p:sp>
          <p:nvSpPr>
            <p:cNvPr id="124" name="Google Shape;124;p8"/>
            <p:cNvSpPr txBox="1"/>
            <p:nvPr/>
          </p:nvSpPr>
          <p:spPr>
            <a:xfrm>
              <a:off x="2238375" y="2714625"/>
              <a:ext cx="1333500" cy="666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Best human-annotated desktop benchmark for dense grounding and action-aware supervision.</a:t>
              </a:r>
              <a:endParaRPr sz="85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8"/>
          <p:cNvGrpSpPr/>
          <p:nvPr/>
        </p:nvGrpSpPr>
        <p:grpSpPr>
          <a:xfrm>
            <a:off x="3810000" y="1333500"/>
            <a:ext cx="1524000" cy="2095500"/>
            <a:chOff x="3810000" y="1333500"/>
            <a:chExt cx="1524000" cy="2095500"/>
          </a:xfrm>
        </p:grpSpPr>
        <p:sp>
          <p:nvSpPr>
            <p:cNvPr id="126" name="Google Shape;126;p8"/>
            <p:cNvSpPr/>
            <p:nvPr/>
          </p:nvSpPr>
          <p:spPr>
            <a:xfrm>
              <a:off x="3810000" y="1333500"/>
              <a:ext cx="1524000" cy="2095500"/>
            </a:xfrm>
            <a:prstGeom prst="roundRect">
              <a:avLst>
                <a:gd name="adj" fmla="val 500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7" name="Google Shape;127;p8"/>
            <p:cNvCxnSpPr/>
            <p:nvPr/>
          </p:nvCxnSpPr>
          <p:spPr>
            <a:xfrm>
              <a:off x="3810000" y="1333500"/>
              <a:ext cx="0" cy="20955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7B68E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8" name="Google Shape;128;p8"/>
            <p:cNvSpPr txBox="1"/>
            <p:nvPr/>
          </p:nvSpPr>
          <p:spPr>
            <a:xfrm>
              <a:off x="3905250" y="1428750"/>
              <a:ext cx="1333500" cy="2382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7B68EE"/>
                  </a:solidFill>
                  <a:latin typeface="Play"/>
                  <a:ea typeface="Play"/>
                  <a:cs typeface="Play"/>
                  <a:sym typeface="Play"/>
                </a:rPr>
                <a:t>DeskVision</a:t>
              </a:r>
              <a:endParaRPr sz="1200" b="1">
                <a:solidFill>
                  <a:srgbClr val="7B68EE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129" name="Google Shape;129;p8"/>
            <p:cNvPicPr preferRelativeResize="0"/>
            <p:nvPr/>
          </p:nvPicPr>
          <p:blipFill rotWithShape="1">
            <a:blip r:embed="rId6">
              <a:alphaModFix/>
            </a:blip>
            <a:srcRect l="2399" r="2408"/>
            <a:stretch/>
          </p:blipFill>
          <p:spPr>
            <a:xfrm>
              <a:off x="3905250" y="1762125"/>
              <a:ext cx="1333500" cy="857400"/>
            </a:xfrm>
            <a:prstGeom prst="roundRect">
              <a:avLst>
                <a:gd name="adj" fmla="val 4444"/>
              </a:avLst>
            </a:prstGeom>
            <a:noFill/>
            <a:ln>
              <a:noFill/>
            </a:ln>
          </p:spPr>
        </p:pic>
        <p:sp>
          <p:nvSpPr>
            <p:cNvPr id="130" name="Google Shape;130;p8"/>
            <p:cNvSpPr txBox="1"/>
            <p:nvPr/>
          </p:nvSpPr>
          <p:spPr>
            <a:xfrm>
              <a:off x="3905250" y="2714625"/>
              <a:ext cx="1333500" cy="666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Large-scale desktop captions and cross-platform visual priors for better coverage.</a:t>
              </a:r>
              <a:endParaRPr sz="85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8"/>
          <p:cNvGrpSpPr/>
          <p:nvPr/>
        </p:nvGrpSpPr>
        <p:grpSpPr>
          <a:xfrm>
            <a:off x="5476875" y="1333500"/>
            <a:ext cx="1524000" cy="2095500"/>
            <a:chOff x="5476875" y="1333500"/>
            <a:chExt cx="1524000" cy="2095500"/>
          </a:xfrm>
        </p:grpSpPr>
        <p:sp>
          <p:nvSpPr>
            <p:cNvPr id="132" name="Google Shape;132;p8"/>
            <p:cNvSpPr/>
            <p:nvPr/>
          </p:nvSpPr>
          <p:spPr>
            <a:xfrm>
              <a:off x="5476875" y="1333500"/>
              <a:ext cx="1524000" cy="2095500"/>
            </a:xfrm>
            <a:prstGeom prst="roundRect">
              <a:avLst>
                <a:gd name="adj" fmla="val 500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3" name="Google Shape;133;p8"/>
            <p:cNvCxnSpPr/>
            <p:nvPr/>
          </p:nvCxnSpPr>
          <p:spPr>
            <a:xfrm>
              <a:off x="5476875" y="1333500"/>
              <a:ext cx="0" cy="20955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F39C3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4" name="Google Shape;134;p8"/>
            <p:cNvSpPr txBox="1"/>
            <p:nvPr/>
          </p:nvSpPr>
          <p:spPr>
            <a:xfrm>
              <a:off x="5572125" y="1428750"/>
              <a:ext cx="1333500" cy="2382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ScreenSpot-Pro</a:t>
              </a:r>
              <a:endParaRPr sz="1100" b="1">
                <a:solidFill>
                  <a:srgbClr val="F39C3D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135" name="Google Shape;135;p8"/>
            <p:cNvPicPr preferRelativeResize="0"/>
            <p:nvPr/>
          </p:nvPicPr>
          <p:blipFill rotWithShape="1">
            <a:blip r:embed="rId7">
              <a:alphaModFix/>
            </a:blip>
            <a:srcRect t="17849" b="17855"/>
            <a:stretch/>
          </p:blipFill>
          <p:spPr>
            <a:xfrm>
              <a:off x="5572125" y="1762125"/>
              <a:ext cx="1333500" cy="857400"/>
            </a:xfrm>
            <a:prstGeom prst="roundRect">
              <a:avLst>
                <a:gd name="adj" fmla="val 4444"/>
              </a:avLst>
            </a:prstGeom>
            <a:noFill/>
            <a:ln>
              <a:noFill/>
            </a:ln>
          </p:spPr>
        </p:pic>
        <p:sp>
          <p:nvSpPr>
            <p:cNvPr id="136" name="Google Shape;136;p8"/>
            <p:cNvSpPr txBox="1"/>
            <p:nvPr/>
          </p:nvSpPr>
          <p:spPr>
            <a:xfrm>
              <a:off x="5572125" y="2714625"/>
              <a:ext cx="1333500" cy="666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Hard external benchmark for full-screen, high-resolution professional interfaces.</a:t>
              </a:r>
              <a:endParaRPr sz="85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8"/>
          <p:cNvGrpSpPr/>
          <p:nvPr/>
        </p:nvGrpSpPr>
        <p:grpSpPr>
          <a:xfrm>
            <a:off x="7143750" y="1333500"/>
            <a:ext cx="1524000" cy="2095500"/>
            <a:chOff x="7143750" y="1333500"/>
            <a:chExt cx="1524000" cy="2095500"/>
          </a:xfrm>
        </p:grpSpPr>
        <p:sp>
          <p:nvSpPr>
            <p:cNvPr id="138" name="Google Shape;138;p8"/>
            <p:cNvSpPr/>
            <p:nvPr/>
          </p:nvSpPr>
          <p:spPr>
            <a:xfrm>
              <a:off x="7143750" y="1333500"/>
              <a:ext cx="1524000" cy="2095500"/>
            </a:xfrm>
            <a:prstGeom prst="roundRect">
              <a:avLst>
                <a:gd name="adj" fmla="val 500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9" name="Google Shape;139;p8"/>
            <p:cNvCxnSpPr/>
            <p:nvPr/>
          </p:nvCxnSpPr>
          <p:spPr>
            <a:xfrm>
              <a:off x="7143750" y="1333500"/>
              <a:ext cx="0" cy="20955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D4A72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0" name="Google Shape;140;p8"/>
            <p:cNvSpPr txBox="1"/>
            <p:nvPr/>
          </p:nvSpPr>
          <p:spPr>
            <a:xfrm>
              <a:off x="7239000" y="1428750"/>
              <a:ext cx="1333500" cy="2382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D4A72C"/>
                  </a:solidFill>
                  <a:latin typeface="Play"/>
                  <a:ea typeface="Play"/>
                  <a:cs typeface="Play"/>
                  <a:sym typeface="Play"/>
                </a:rPr>
                <a:t>Sharingan</a:t>
              </a:r>
              <a:endParaRPr sz="1200" b="1">
                <a:solidFill>
                  <a:srgbClr val="D4A72C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141" name="Google Shape;141;p8"/>
            <p:cNvPicPr preferRelativeResize="0"/>
            <p:nvPr/>
          </p:nvPicPr>
          <p:blipFill rotWithShape="1">
            <a:blip r:embed="rId8">
              <a:alphaModFix/>
            </a:blip>
            <a:srcRect t="17849" b="17855"/>
            <a:stretch/>
          </p:blipFill>
          <p:spPr>
            <a:xfrm>
              <a:off x="7239000" y="1762125"/>
              <a:ext cx="1333500" cy="857400"/>
            </a:xfrm>
            <a:prstGeom prst="roundRect">
              <a:avLst>
                <a:gd name="adj" fmla="val 4444"/>
              </a:avLst>
            </a:prstGeom>
            <a:noFill/>
            <a:ln>
              <a:noFill/>
            </a:ln>
          </p:spPr>
        </p:pic>
        <p:sp>
          <p:nvSpPr>
            <p:cNvPr id="142" name="Google Shape;142;p8"/>
            <p:cNvSpPr txBox="1"/>
            <p:nvPr/>
          </p:nvSpPr>
          <p:spPr>
            <a:xfrm>
              <a:off x="7239000" y="2714625"/>
              <a:ext cx="1333500" cy="666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Why stronger frame understanding should improve downstream action extraction.</a:t>
              </a:r>
              <a:endParaRPr sz="85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8"/>
          <p:cNvSpPr/>
          <p:nvPr/>
        </p:nvSpPr>
        <p:spPr>
          <a:xfrm>
            <a:off x="476250" y="3619500"/>
            <a:ext cx="8191500" cy="381000"/>
          </a:xfrm>
          <a:prstGeom prst="roundRect">
            <a:avLst>
              <a:gd name="adj" fmla="val 50000"/>
            </a:avLst>
          </a:prstGeom>
          <a:solidFill>
            <a:srgbClr val="FFFFFF">
              <a:alpha val="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>
            <a:off x="619125" y="3619500"/>
            <a:ext cx="1143000" cy="381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E74FF"/>
                </a:solidFill>
                <a:latin typeface="Arial"/>
                <a:ea typeface="Arial"/>
                <a:cs typeface="Arial"/>
                <a:sym typeface="Arial"/>
              </a:rPr>
              <a:t>Research flow</a:t>
            </a:r>
            <a:endParaRPr sz="800" b="1">
              <a:solidFill>
                <a:srgbClr val="3E7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1762125" y="3619500"/>
            <a:ext cx="6667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3E74FF"/>
                </a:solidFill>
                <a:latin typeface="Arial"/>
                <a:ea typeface="Arial"/>
                <a:cs typeface="Arial"/>
                <a:sym typeface="Arial"/>
              </a:rPr>
              <a:t>bottleneck</a:t>
            </a:r>
            <a:r>
              <a:rPr lang="en" sz="900" b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900" b="1">
                <a:solidFill>
                  <a:srgbClr val="1F9E8A"/>
                </a:solidFill>
                <a:latin typeface="Arial"/>
                <a:ea typeface="Arial"/>
                <a:cs typeface="Arial"/>
                <a:sym typeface="Arial"/>
              </a:rPr>
              <a:t>supervision</a:t>
            </a:r>
            <a:r>
              <a:rPr lang="en" sz="900" b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900" b="1">
                <a:solidFill>
                  <a:srgbClr val="7B68EE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" sz="900" b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900" b="1">
                <a:solidFill>
                  <a:srgbClr val="F39C3D"/>
                </a:solidFill>
                <a:latin typeface="Arial"/>
                <a:ea typeface="Arial"/>
                <a:cs typeface="Arial"/>
                <a:sym typeface="Arial"/>
              </a:rPr>
              <a:t>stress test</a:t>
            </a:r>
            <a:r>
              <a:rPr lang="en" sz="900" b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" sz="900" b="1">
                <a:solidFill>
                  <a:srgbClr val="D4A72C"/>
                </a:solidFill>
                <a:latin typeface="Arial"/>
                <a:ea typeface="Arial"/>
                <a:cs typeface="Arial"/>
                <a:sym typeface="Arial"/>
              </a:rPr>
              <a:t>downstream impact</a:t>
            </a: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476250" y="4095750"/>
            <a:ext cx="8191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Together these papers argue for a compact desktop grounding module inside an evidence-first pipeline — not a broad end-to-end agent replacement.</a:t>
            </a:r>
            <a:endParaRPr sz="1000" b="0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8477250" y="4857750"/>
            <a:ext cx="190500" cy="142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>
                <a:solidFill>
                  <a:srgbClr val="9AA5B5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700" b="0">
              <a:solidFill>
                <a:srgbClr val="9AA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/>
          <p:nvPr/>
        </p:nvSpPr>
        <p:spPr>
          <a:xfrm>
            <a:off x="476250" y="285750"/>
            <a:ext cx="21945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COMPARATIVE ANALYSIS</a:t>
            </a:r>
            <a:endParaRPr sz="700" b="1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476250" y="476250"/>
            <a:ext cx="8191500" cy="42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Historical Research &amp; Where Vision-UI Fits</a:t>
            </a:r>
            <a:endParaRPr sz="2400" b="1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476250" y="904875"/>
            <a:ext cx="81915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25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The strongest papers answer pieces of the problem, but none combine desktop grounding, OS context, deterministic narration, and local fallback in one system.</a:t>
            </a:r>
            <a:endParaRPr sz="925" b="0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9"/>
          <p:cNvGrpSpPr/>
          <p:nvPr/>
        </p:nvGrpSpPr>
        <p:grpSpPr>
          <a:xfrm>
            <a:off x="476250" y="1333500"/>
            <a:ext cx="6810300" cy="2667000"/>
            <a:chOff x="476250" y="1333500"/>
            <a:chExt cx="6810300" cy="2667000"/>
          </a:xfrm>
        </p:grpSpPr>
        <p:grpSp>
          <p:nvGrpSpPr>
            <p:cNvPr id="157" name="Google Shape;157;p9"/>
            <p:cNvGrpSpPr/>
            <p:nvPr/>
          </p:nvGrpSpPr>
          <p:grpSpPr>
            <a:xfrm>
              <a:off x="476250" y="1333500"/>
              <a:ext cx="1285800" cy="2667000"/>
              <a:chOff x="476250" y="1333500"/>
              <a:chExt cx="1285800" cy="2667000"/>
            </a:xfrm>
          </p:grpSpPr>
          <p:sp>
            <p:nvSpPr>
              <p:cNvPr id="158" name="Google Shape;158;p9"/>
              <p:cNvSpPr/>
              <p:nvPr/>
            </p:nvSpPr>
            <p:spPr>
              <a:xfrm>
                <a:off x="476250" y="1333500"/>
                <a:ext cx="1285800" cy="2667000"/>
              </a:xfrm>
              <a:prstGeom prst="roundRect">
                <a:avLst>
                  <a:gd name="adj" fmla="val 5925"/>
                </a:avLst>
              </a:prstGeom>
              <a:solidFill>
                <a:srgbClr val="FFFFFF">
                  <a:alpha val="5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9" name="Google Shape;159;p9"/>
              <p:cNvCxnSpPr/>
              <p:nvPr/>
            </p:nvCxnSpPr>
            <p:spPr>
              <a:xfrm>
                <a:off x="476250" y="1333500"/>
                <a:ext cx="0" cy="2667000"/>
              </a:xfrm>
              <a:prstGeom prst="straightConnector1">
                <a:avLst/>
              </a:prstGeom>
              <a:solidFill>
                <a:srgbClr val="FFFFFF"/>
              </a:solidFill>
              <a:ln w="38100" cap="flat" cmpd="sng">
                <a:solidFill>
                  <a:srgbClr val="3E74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60" name="Google Shape;160;p9"/>
              <p:cNvSpPr txBox="1"/>
              <p:nvPr/>
            </p:nvSpPr>
            <p:spPr>
              <a:xfrm>
                <a:off x="571500" y="1428750"/>
                <a:ext cx="1095300" cy="238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3E74FF"/>
                    </a:solidFill>
                    <a:latin typeface="Play"/>
                    <a:ea typeface="Play"/>
                    <a:cs typeface="Play"/>
                    <a:sym typeface="Play"/>
                  </a:rPr>
                  <a:t>SeeClick</a:t>
                </a:r>
                <a:endParaRPr sz="1200" b="1">
                  <a:solidFill>
                    <a:srgbClr val="3E74FF"/>
                  </a:solidFill>
                  <a:latin typeface="Play"/>
                  <a:ea typeface="Play"/>
                  <a:cs typeface="Play"/>
                  <a:sym typeface="Play"/>
                </a:endParaRPr>
              </a:p>
              <a:p>
                <a:pPr marL="0" lvl="0" indent="0" algn="l" rtl="0">
                  <a:spcBef>
                    <a:spcPts val="750"/>
                  </a:spcBef>
                  <a:spcAft>
                    <a:spcPts val="0"/>
                  </a:spcAft>
                  <a:buNone/>
                </a:pPr>
                <a:r>
                  <a:rPr lang="en" sz="85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Evidence:</a:t>
                </a:r>
                <a:endParaRPr sz="8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75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Grounding pre-training improves GUI behavior; 53.4% on ScreenSpot.</a:t>
                </a:r>
                <a:endParaRPr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750"/>
                  </a:spcBef>
                  <a:spcAft>
                    <a:spcPts val="0"/>
                  </a:spcAft>
                  <a:buNone/>
                </a:pPr>
                <a:r>
                  <a:rPr lang="en" sz="85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Missing:</a:t>
                </a:r>
                <a:endParaRPr sz="8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75"/>
                  </a:spcBef>
                  <a:spcAft>
                    <a:spcPts val="750"/>
                  </a:spcAft>
                  <a:buNone/>
                </a:pPr>
                <a:r>
                  <a:rPr lang="en" sz="85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Not desktop-specific or local-first.</a:t>
                </a:r>
                <a:endParaRPr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9"/>
            <p:cNvGrpSpPr/>
            <p:nvPr/>
          </p:nvGrpSpPr>
          <p:grpSpPr>
            <a:xfrm>
              <a:off x="1857375" y="1333500"/>
              <a:ext cx="1285800" cy="2667000"/>
              <a:chOff x="1857375" y="1333500"/>
              <a:chExt cx="1285800" cy="2667000"/>
            </a:xfrm>
          </p:grpSpPr>
          <p:sp>
            <p:nvSpPr>
              <p:cNvPr id="162" name="Google Shape;162;p9"/>
              <p:cNvSpPr/>
              <p:nvPr/>
            </p:nvSpPr>
            <p:spPr>
              <a:xfrm>
                <a:off x="1857375" y="1333500"/>
                <a:ext cx="1285800" cy="2667000"/>
              </a:xfrm>
              <a:prstGeom prst="roundRect">
                <a:avLst>
                  <a:gd name="adj" fmla="val 5925"/>
                </a:avLst>
              </a:prstGeom>
              <a:solidFill>
                <a:srgbClr val="FFFFFF">
                  <a:alpha val="5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3" name="Google Shape;163;p9"/>
              <p:cNvCxnSpPr/>
              <p:nvPr/>
            </p:nvCxnSpPr>
            <p:spPr>
              <a:xfrm>
                <a:off x="1857375" y="1333500"/>
                <a:ext cx="0" cy="2667000"/>
              </a:xfrm>
              <a:prstGeom prst="straightConnector1">
                <a:avLst/>
              </a:prstGeom>
              <a:solidFill>
                <a:srgbClr val="FFFFFF"/>
              </a:solidFill>
              <a:ln w="38100" cap="flat" cmpd="sng">
                <a:solidFill>
                  <a:srgbClr val="1F9E8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64" name="Google Shape;164;p9"/>
              <p:cNvSpPr txBox="1"/>
              <p:nvPr/>
            </p:nvSpPr>
            <p:spPr>
              <a:xfrm>
                <a:off x="1952625" y="1428750"/>
                <a:ext cx="1095300" cy="238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1F9E8A"/>
                    </a:solidFill>
                    <a:latin typeface="Play"/>
                    <a:ea typeface="Play"/>
                    <a:cs typeface="Play"/>
                    <a:sym typeface="Play"/>
                  </a:rPr>
                  <a:t>UI-Vision</a:t>
                </a:r>
                <a:endParaRPr sz="1200" b="1">
                  <a:solidFill>
                    <a:srgbClr val="1F9E8A"/>
                  </a:solidFill>
                  <a:latin typeface="Play"/>
                  <a:ea typeface="Play"/>
                  <a:cs typeface="Play"/>
                  <a:sym typeface="Play"/>
                </a:endParaRPr>
              </a:p>
              <a:p>
                <a:pPr marL="0" lvl="0" indent="0" algn="l" rtl="0">
                  <a:spcBef>
                    <a:spcPts val="750"/>
                  </a:spcBef>
                  <a:spcAft>
                    <a:spcPts val="0"/>
                  </a:spcAft>
                  <a:buNone/>
                </a:pPr>
                <a:r>
                  <a:rPr lang="en" sz="85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Evidence:</a:t>
                </a:r>
                <a:endParaRPr sz="8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75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83 apps, 450 demos; best element grounding is 25.5%.</a:t>
                </a:r>
                <a:endParaRPr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750"/>
                  </a:spcBef>
                  <a:spcAft>
                    <a:spcPts val="0"/>
                  </a:spcAft>
                  <a:buNone/>
                </a:pPr>
                <a:r>
                  <a:rPr lang="en" sz="85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Missing:</a:t>
                </a:r>
                <a:endParaRPr sz="8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75"/>
                  </a:spcBef>
                  <a:spcAft>
                    <a:spcPts val="750"/>
                  </a:spcAft>
                  <a:buNone/>
                </a:pPr>
                <a:r>
                  <a:rPr lang="en" sz="85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Benchmark only; not a deployable system.</a:t>
                </a:r>
                <a:endParaRPr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" name="Google Shape;165;p9"/>
            <p:cNvGrpSpPr/>
            <p:nvPr/>
          </p:nvGrpSpPr>
          <p:grpSpPr>
            <a:xfrm>
              <a:off x="3238500" y="1333500"/>
              <a:ext cx="1285800" cy="2667000"/>
              <a:chOff x="3238500" y="1333500"/>
              <a:chExt cx="1285800" cy="2667000"/>
            </a:xfrm>
          </p:grpSpPr>
          <p:sp>
            <p:nvSpPr>
              <p:cNvPr id="166" name="Google Shape;166;p9"/>
              <p:cNvSpPr/>
              <p:nvPr/>
            </p:nvSpPr>
            <p:spPr>
              <a:xfrm>
                <a:off x="3238500" y="1333500"/>
                <a:ext cx="1285800" cy="2667000"/>
              </a:xfrm>
              <a:prstGeom prst="roundRect">
                <a:avLst>
                  <a:gd name="adj" fmla="val 5925"/>
                </a:avLst>
              </a:prstGeom>
              <a:solidFill>
                <a:srgbClr val="FFFFFF">
                  <a:alpha val="5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7" name="Google Shape;167;p9"/>
              <p:cNvCxnSpPr/>
              <p:nvPr/>
            </p:nvCxnSpPr>
            <p:spPr>
              <a:xfrm>
                <a:off x="3238500" y="1333500"/>
                <a:ext cx="0" cy="2667000"/>
              </a:xfrm>
              <a:prstGeom prst="straightConnector1">
                <a:avLst/>
              </a:prstGeom>
              <a:solidFill>
                <a:srgbClr val="FFFFFF"/>
              </a:solidFill>
              <a:ln w="38100" cap="flat" cmpd="sng">
                <a:solidFill>
                  <a:srgbClr val="7B68E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68" name="Google Shape;168;p9"/>
              <p:cNvSpPr txBox="1"/>
              <p:nvPr/>
            </p:nvSpPr>
            <p:spPr>
              <a:xfrm>
                <a:off x="3333750" y="1428750"/>
                <a:ext cx="1095300" cy="238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7B68EE"/>
                    </a:solidFill>
                    <a:latin typeface="Play"/>
                    <a:ea typeface="Play"/>
                    <a:cs typeface="Play"/>
                    <a:sym typeface="Play"/>
                  </a:rPr>
                  <a:t>DeskVision</a:t>
                </a:r>
                <a:endParaRPr sz="1200" b="1">
                  <a:solidFill>
                    <a:srgbClr val="7B68EE"/>
                  </a:solidFill>
                  <a:latin typeface="Play"/>
                  <a:ea typeface="Play"/>
                  <a:cs typeface="Play"/>
                  <a:sym typeface="Play"/>
                </a:endParaRPr>
              </a:p>
              <a:p>
                <a:pPr marL="0" lvl="0" indent="0" algn="l" rtl="0">
                  <a:spcBef>
                    <a:spcPts val="750"/>
                  </a:spcBef>
                  <a:spcAft>
                    <a:spcPts val="0"/>
                  </a:spcAft>
                  <a:buNone/>
                </a:pPr>
                <a:r>
                  <a:rPr lang="en" sz="85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Evidence:</a:t>
                </a:r>
                <a:endParaRPr sz="8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75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54k screens add real desktop scale and priors.</a:t>
                </a:r>
                <a:endParaRPr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750"/>
                  </a:spcBef>
                  <a:spcAft>
                    <a:spcPts val="0"/>
                  </a:spcAft>
                  <a:buNone/>
                </a:pPr>
                <a:r>
                  <a:rPr lang="en" sz="85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Missing:</a:t>
                </a:r>
                <a:endParaRPr sz="8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75"/>
                  </a:spcBef>
                  <a:spcAft>
                    <a:spcPts val="750"/>
                  </a:spcAft>
                  <a:buNone/>
                </a:pPr>
                <a:r>
                  <a:rPr lang="en" sz="85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Captions are weaker/noisier than action traces.</a:t>
                </a:r>
                <a:endParaRPr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9"/>
            <p:cNvGrpSpPr/>
            <p:nvPr/>
          </p:nvGrpSpPr>
          <p:grpSpPr>
            <a:xfrm>
              <a:off x="4619625" y="1333500"/>
              <a:ext cx="1285800" cy="2667000"/>
              <a:chOff x="4619625" y="1333500"/>
              <a:chExt cx="1285800" cy="2667000"/>
            </a:xfrm>
          </p:grpSpPr>
          <p:sp>
            <p:nvSpPr>
              <p:cNvPr id="170" name="Google Shape;170;p9"/>
              <p:cNvSpPr/>
              <p:nvPr/>
            </p:nvSpPr>
            <p:spPr>
              <a:xfrm>
                <a:off x="4619625" y="1333500"/>
                <a:ext cx="1285800" cy="2667000"/>
              </a:xfrm>
              <a:prstGeom prst="roundRect">
                <a:avLst>
                  <a:gd name="adj" fmla="val 5925"/>
                </a:avLst>
              </a:prstGeom>
              <a:solidFill>
                <a:srgbClr val="FFFFFF">
                  <a:alpha val="5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1" name="Google Shape;171;p9"/>
              <p:cNvCxnSpPr/>
              <p:nvPr/>
            </p:nvCxnSpPr>
            <p:spPr>
              <a:xfrm>
                <a:off x="4619625" y="1333500"/>
                <a:ext cx="0" cy="2667000"/>
              </a:xfrm>
              <a:prstGeom prst="straightConnector1">
                <a:avLst/>
              </a:prstGeom>
              <a:solidFill>
                <a:srgbClr val="FFFFFF"/>
              </a:solidFill>
              <a:ln w="38100" cap="flat" cmpd="sng">
                <a:solidFill>
                  <a:srgbClr val="F39C3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72" name="Google Shape;172;p9"/>
              <p:cNvSpPr txBox="1"/>
              <p:nvPr/>
            </p:nvSpPr>
            <p:spPr>
              <a:xfrm>
                <a:off x="4714875" y="1428750"/>
                <a:ext cx="1095300" cy="238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10" b="1">
                    <a:solidFill>
                      <a:srgbClr val="F39C3D"/>
                    </a:solidFill>
                    <a:latin typeface="Play"/>
                    <a:ea typeface="Play"/>
                    <a:cs typeface="Play"/>
                    <a:sym typeface="Play"/>
                  </a:rPr>
                  <a:t>ScreenSpot-Pro</a:t>
                </a:r>
                <a:endParaRPr sz="111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endParaRPr>
              </a:p>
              <a:p>
                <a:pPr marL="0" lvl="0" indent="0" algn="l" rtl="0">
                  <a:spcBef>
                    <a:spcPts val="750"/>
                  </a:spcBef>
                  <a:spcAft>
                    <a:spcPts val="0"/>
                  </a:spcAft>
                  <a:buNone/>
                </a:pPr>
                <a:r>
                  <a:rPr lang="en" sz="786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Evidence:</a:t>
                </a:r>
                <a:endParaRPr sz="786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75"/>
                  </a:spcBef>
                  <a:spcAft>
                    <a:spcPts val="0"/>
                  </a:spcAft>
                  <a:buNone/>
                </a:pPr>
                <a:r>
                  <a:rPr lang="en" sz="786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ScreenSeekeR lifts resolution targets from 18.9% to 48.1%.</a:t>
                </a:r>
                <a:endParaRPr sz="786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750"/>
                  </a:spcBef>
                  <a:spcAft>
                    <a:spcPts val="0"/>
                  </a:spcAft>
                  <a:buNone/>
                </a:pPr>
                <a:r>
                  <a:rPr lang="en" sz="786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Missing:</a:t>
                </a:r>
                <a:endParaRPr sz="786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75"/>
                  </a:spcBef>
                  <a:spcAft>
                    <a:spcPts val="750"/>
                  </a:spcAft>
                  <a:buNone/>
                </a:pPr>
                <a:r>
                  <a:rPr lang="en" sz="786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An evaluation benchmark, not a full design.</a:t>
                </a:r>
                <a:endParaRPr sz="786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" name="Google Shape;173;p9"/>
            <p:cNvGrpSpPr/>
            <p:nvPr/>
          </p:nvGrpSpPr>
          <p:grpSpPr>
            <a:xfrm>
              <a:off x="6000750" y="1333500"/>
              <a:ext cx="1285800" cy="2667000"/>
              <a:chOff x="6000750" y="1333500"/>
              <a:chExt cx="1285800" cy="2667000"/>
            </a:xfrm>
          </p:grpSpPr>
          <p:sp>
            <p:nvSpPr>
              <p:cNvPr id="174" name="Google Shape;174;p9"/>
              <p:cNvSpPr/>
              <p:nvPr/>
            </p:nvSpPr>
            <p:spPr>
              <a:xfrm>
                <a:off x="6000750" y="1333500"/>
                <a:ext cx="1285800" cy="2667000"/>
              </a:xfrm>
              <a:prstGeom prst="roundRect">
                <a:avLst>
                  <a:gd name="adj" fmla="val 5925"/>
                </a:avLst>
              </a:prstGeom>
              <a:solidFill>
                <a:srgbClr val="FFFFFF">
                  <a:alpha val="500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5" name="Google Shape;175;p9"/>
              <p:cNvCxnSpPr/>
              <p:nvPr/>
            </p:nvCxnSpPr>
            <p:spPr>
              <a:xfrm>
                <a:off x="6000750" y="1333500"/>
                <a:ext cx="0" cy="2667000"/>
              </a:xfrm>
              <a:prstGeom prst="straightConnector1">
                <a:avLst/>
              </a:prstGeom>
              <a:solidFill>
                <a:srgbClr val="FFFFFF"/>
              </a:solidFill>
              <a:ln w="38100" cap="flat" cmpd="sng">
                <a:solidFill>
                  <a:srgbClr val="D4A72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76" name="Google Shape;176;p9"/>
              <p:cNvSpPr txBox="1"/>
              <p:nvPr/>
            </p:nvSpPr>
            <p:spPr>
              <a:xfrm>
                <a:off x="6096000" y="1428750"/>
                <a:ext cx="1095300" cy="238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rgbClr val="D4A72C"/>
                    </a:solidFill>
                    <a:latin typeface="Play"/>
                    <a:ea typeface="Play"/>
                    <a:cs typeface="Play"/>
                    <a:sym typeface="Play"/>
                  </a:rPr>
                  <a:t>Sharingan</a:t>
                </a:r>
                <a:endParaRPr sz="1200" b="1">
                  <a:solidFill>
                    <a:srgbClr val="D4A72C"/>
                  </a:solidFill>
                  <a:latin typeface="Play"/>
                  <a:ea typeface="Play"/>
                  <a:cs typeface="Play"/>
                  <a:sym typeface="Play"/>
                </a:endParaRPr>
              </a:p>
              <a:p>
                <a:pPr marL="0" lvl="0" indent="0" algn="l" rtl="0">
                  <a:spcBef>
                    <a:spcPts val="750"/>
                  </a:spcBef>
                  <a:spcAft>
                    <a:spcPts val="0"/>
                  </a:spcAft>
                  <a:buNone/>
                </a:pPr>
                <a:r>
                  <a:rPr lang="en" sz="85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Evidence:</a:t>
                </a:r>
                <a:endParaRPr sz="8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75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GPT-4o reaches 0.83 recall on ACTONE operations.</a:t>
                </a:r>
                <a:endParaRPr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750"/>
                  </a:spcBef>
                  <a:spcAft>
                    <a:spcPts val="0"/>
                  </a:spcAft>
                  <a:buNone/>
                </a:pPr>
                <a:r>
                  <a:rPr lang="en" sz="85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Missing:</a:t>
                </a:r>
                <a:endParaRPr sz="8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375"/>
                  </a:spcBef>
                  <a:spcAft>
                    <a:spcPts val="750"/>
                  </a:spcAft>
                  <a:buNone/>
                </a:pPr>
                <a:r>
                  <a:rPr lang="en" sz="850">
                    <a:solidFill>
                      <a:srgbClr val="B9C7D8"/>
                    </a:solidFill>
                    <a:latin typeface="Arial"/>
                    <a:ea typeface="Arial"/>
                    <a:cs typeface="Arial"/>
                    <a:sym typeface="Arial"/>
                  </a:rPr>
                  <a:t>Focuses on video, not grounded JSON evidence.</a:t>
                </a:r>
                <a:endParaRPr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7" name="Google Shape;177;p9"/>
          <p:cNvGrpSpPr/>
          <p:nvPr/>
        </p:nvGrpSpPr>
        <p:grpSpPr>
          <a:xfrm>
            <a:off x="7381875" y="1333500"/>
            <a:ext cx="1714500" cy="2667150"/>
            <a:chOff x="7381875" y="1333500"/>
            <a:chExt cx="1714500" cy="2667150"/>
          </a:xfrm>
        </p:grpSpPr>
        <p:sp>
          <p:nvSpPr>
            <p:cNvPr id="178" name="Google Shape;178;p9"/>
            <p:cNvSpPr/>
            <p:nvPr/>
          </p:nvSpPr>
          <p:spPr>
            <a:xfrm>
              <a:off x="7381875" y="1333500"/>
              <a:ext cx="1714500" cy="2667000"/>
            </a:xfrm>
            <a:prstGeom prst="roundRect">
              <a:avLst>
                <a:gd name="adj" fmla="val 4444"/>
              </a:avLst>
            </a:pr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9" name="Google Shape;179;p9"/>
            <p:cNvCxnSpPr/>
            <p:nvPr/>
          </p:nvCxnSpPr>
          <p:spPr>
            <a:xfrm>
              <a:off x="7381875" y="1333500"/>
              <a:ext cx="0" cy="26670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58A6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0" name="Google Shape;180;p9"/>
            <p:cNvSpPr txBox="1"/>
            <p:nvPr/>
          </p:nvSpPr>
          <p:spPr>
            <a:xfrm>
              <a:off x="7477125" y="1428750"/>
              <a:ext cx="1524000" cy="25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8A6FF"/>
                  </a:solidFill>
                  <a:latin typeface="Play"/>
                  <a:ea typeface="Play"/>
                  <a:cs typeface="Play"/>
                  <a:sym typeface="Play"/>
                </a:rPr>
                <a:t>Vision-UI Gap</a:t>
              </a:r>
              <a:endParaRPr sz="1200" b="1">
                <a:solidFill>
                  <a:srgbClr val="58A6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457200" lvl="0" indent="-282575" algn="l" rtl="0">
                <a:spcBef>
                  <a:spcPts val="750"/>
                </a:spcBef>
                <a:spcAft>
                  <a:spcPts val="0"/>
                </a:spcAft>
                <a:buClr>
                  <a:srgbClr val="B9C7D8"/>
                </a:buClr>
                <a:buSzPts val="850"/>
                <a:buFont typeface="Arial"/>
                <a:buChar char="●"/>
              </a:pPr>
              <a:r>
                <a:rPr lang="en" sz="850">
                  <a:solidFill>
                    <a:srgbClr val="B9C7D8"/>
                  </a:solidFill>
                </a:rPr>
                <a:t>D</a:t>
              </a: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esktop-first grounding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2575" algn="l" rtl="0">
                <a:spcBef>
                  <a:spcPts val="600"/>
                </a:spcBef>
                <a:spcAft>
                  <a:spcPts val="0"/>
                </a:spcAft>
                <a:buClr>
                  <a:srgbClr val="B9C7D8"/>
                </a:buClr>
                <a:buSzPts val="850"/>
                <a:buFont typeface="Arial"/>
                <a:buChar char="●"/>
              </a:pP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OS context + screenshot evidence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2575" algn="l" rtl="0">
                <a:spcBef>
                  <a:spcPts val="600"/>
                </a:spcBef>
                <a:spcAft>
                  <a:spcPts val="0"/>
                </a:spcAft>
                <a:buClr>
                  <a:srgbClr val="B9C7D8"/>
                </a:buClr>
                <a:buSzPts val="850"/>
                <a:buFont typeface="Arial"/>
                <a:buChar char="●"/>
              </a:pP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deterministic narration + fallback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282575" algn="l" rtl="0">
                <a:spcBef>
                  <a:spcPts val="600"/>
                </a:spcBef>
                <a:spcAft>
                  <a:spcPts val="0"/>
                </a:spcAft>
                <a:buClr>
                  <a:srgbClr val="B9C7D8"/>
                </a:buClr>
                <a:buSzPts val="850"/>
                <a:buFont typeface="Arial"/>
                <a:buChar char="●"/>
              </a:pP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public + local evaluation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endParaRPr sz="850" i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9"/>
          <p:cNvSpPr/>
          <p:nvPr/>
        </p:nvSpPr>
        <p:spPr>
          <a:xfrm>
            <a:off x="476250" y="4191000"/>
            <a:ext cx="8191500" cy="381000"/>
          </a:xfrm>
          <a:prstGeom prst="roundRect">
            <a:avLst>
              <a:gd name="adj" fmla="val 50000"/>
            </a:avLst>
          </a:prstGeom>
          <a:solidFill>
            <a:srgbClr val="FFFFFF">
              <a:alpha val="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 txBox="1"/>
          <p:nvPr/>
        </p:nvSpPr>
        <p:spPr>
          <a:xfrm>
            <a:off x="476250" y="4191000"/>
            <a:ext cx="8191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Together these papers argue for a </a:t>
            </a:r>
            <a:r>
              <a:rPr lang="en" sz="1000" b="1">
                <a:solidFill>
                  <a:srgbClr val="58A6FF"/>
                </a:solidFill>
                <a:latin typeface="Arial"/>
                <a:ea typeface="Arial"/>
                <a:cs typeface="Arial"/>
                <a:sym typeface="Arial"/>
              </a:rPr>
              <a:t>compact desktop grounding module</a:t>
            </a:r>
            <a:r>
              <a:rPr lang="en" sz="100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 inside an evidence-first pipeline.</a:t>
            </a:r>
            <a:endParaRPr sz="1000" b="0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8477250" y="4857750"/>
            <a:ext cx="123300" cy="82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">
                <a:solidFill>
                  <a:srgbClr val="9AA5B5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490">
              <a:solidFill>
                <a:srgbClr val="9AA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476250" y="285750"/>
            <a:ext cx="28575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PROPOSED IDEA</a:t>
            </a:r>
            <a:endParaRPr sz="700" b="1" i="0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476250" y="476250"/>
            <a:ext cx="8191500" cy="42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Proposed 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Idea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: 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A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H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ybrid 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ocal-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F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irst 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G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rounding 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ayer</a:t>
            </a:r>
            <a:endParaRPr sz="2400" b="1" i="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476250" y="904875"/>
            <a:ext cx="81915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Keep the deterministic pipeline intact; strengthen only the stage that decides which on-screen element a user event actually targets.</a:t>
            </a:r>
            <a:endParaRPr sz="1000" b="0" i="0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10"/>
          <p:cNvGrpSpPr/>
          <p:nvPr/>
        </p:nvGrpSpPr>
        <p:grpSpPr>
          <a:xfrm>
            <a:off x="476250" y="1333500"/>
            <a:ext cx="8191500" cy="1047900"/>
            <a:chOff x="476250" y="1333500"/>
            <a:chExt cx="8191500" cy="1047900"/>
          </a:xfrm>
        </p:grpSpPr>
        <p:sp>
          <p:nvSpPr>
            <p:cNvPr id="193" name="Google Shape;193;p10"/>
            <p:cNvSpPr/>
            <p:nvPr/>
          </p:nvSpPr>
          <p:spPr>
            <a:xfrm>
              <a:off x="476250" y="1333500"/>
              <a:ext cx="1524000" cy="1047900"/>
            </a:xfrm>
            <a:prstGeom prst="roundRect">
              <a:avLst>
                <a:gd name="adj" fmla="val 7272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4" name="Google Shape;194;p10"/>
            <p:cNvCxnSpPr/>
            <p:nvPr/>
          </p:nvCxnSpPr>
          <p:spPr>
            <a:xfrm>
              <a:off x="476250" y="1333500"/>
              <a:ext cx="0" cy="10479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3E74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5" name="Google Shape;195;p10"/>
            <p:cNvSpPr txBox="1"/>
            <p:nvPr/>
          </p:nvSpPr>
          <p:spPr>
            <a:xfrm>
              <a:off x="571500" y="1428750"/>
              <a:ext cx="13335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E74FF"/>
                  </a:solidFill>
                  <a:latin typeface="Play"/>
                  <a:ea typeface="Play"/>
                  <a:cs typeface="Play"/>
                  <a:sym typeface="Play"/>
                </a:rPr>
                <a:t>Capture</a:t>
              </a:r>
              <a:endParaRPr sz="1100" b="1">
                <a:solidFill>
                  <a:srgbClr val="3E74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screenshots</a:t>
              </a:r>
              <a:b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+ OS events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2095500" y="1333500"/>
              <a:ext cx="1524000" cy="1047900"/>
            </a:xfrm>
            <a:prstGeom prst="roundRect">
              <a:avLst>
                <a:gd name="adj" fmla="val 7272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7" name="Google Shape;197;p10"/>
            <p:cNvCxnSpPr/>
            <p:nvPr/>
          </p:nvCxnSpPr>
          <p:spPr>
            <a:xfrm>
              <a:off x="2095500" y="1333500"/>
              <a:ext cx="0" cy="10479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1F9E8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8" name="Google Shape;198;p10"/>
            <p:cNvSpPr txBox="1"/>
            <p:nvPr/>
          </p:nvSpPr>
          <p:spPr>
            <a:xfrm>
              <a:off x="2190750" y="1428750"/>
              <a:ext cx="13335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1F9E8A"/>
                  </a:solidFill>
                  <a:latin typeface="Play"/>
                  <a:ea typeface="Play"/>
                  <a:cs typeface="Play"/>
                  <a:sym typeface="Play"/>
                </a:rPr>
                <a:t>Proposals</a:t>
              </a:r>
              <a:endParaRPr sz="1100" b="1">
                <a:solidFill>
                  <a:srgbClr val="1F9E8A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candidate regions from OCR, contours, and heuristics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14750" y="1333500"/>
              <a:ext cx="1524000" cy="1047900"/>
            </a:xfrm>
            <a:prstGeom prst="roundRect">
              <a:avLst>
                <a:gd name="adj" fmla="val 7272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0" name="Google Shape;200;p10"/>
            <p:cNvCxnSpPr/>
            <p:nvPr/>
          </p:nvCxnSpPr>
          <p:spPr>
            <a:xfrm>
              <a:off x="3714750" y="1333500"/>
              <a:ext cx="0" cy="10479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F39C3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1" name="Google Shape;201;p10"/>
            <p:cNvSpPr txBox="1"/>
            <p:nvPr/>
          </p:nvSpPr>
          <p:spPr>
            <a:xfrm>
              <a:off x="3810000" y="1428750"/>
              <a:ext cx="13335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Classifier</a:t>
              </a:r>
              <a:endParaRPr sz="1100" b="1">
                <a:solidFill>
                  <a:srgbClr val="F39C3D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MobileNetV3-Small predicts one of five role families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5334000" y="1333500"/>
              <a:ext cx="1524000" cy="1047900"/>
            </a:xfrm>
            <a:prstGeom prst="roundRect">
              <a:avLst>
                <a:gd name="adj" fmla="val 7272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3" name="Google Shape;203;p10"/>
            <p:cNvCxnSpPr/>
            <p:nvPr/>
          </p:nvCxnSpPr>
          <p:spPr>
            <a:xfrm>
              <a:off x="5334000" y="1333500"/>
              <a:ext cx="0" cy="10479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7B68E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4" name="Google Shape;204;p10"/>
            <p:cNvSpPr txBox="1"/>
            <p:nvPr/>
          </p:nvSpPr>
          <p:spPr>
            <a:xfrm>
              <a:off x="5429250" y="1428750"/>
              <a:ext cx="13335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7B68EE"/>
                  </a:solidFill>
                  <a:latin typeface="Play"/>
                  <a:ea typeface="Play"/>
                  <a:cs typeface="Play"/>
                  <a:sym typeface="Play"/>
                </a:rPr>
                <a:t>Mapping</a:t>
              </a:r>
              <a:endParaRPr sz="1100" b="1">
                <a:solidFill>
                  <a:srgbClr val="7B68EE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deterministic rules convert generic roles into app-specific semantics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6953250" y="1333500"/>
              <a:ext cx="1714500" cy="1047900"/>
            </a:xfrm>
            <a:prstGeom prst="roundRect">
              <a:avLst>
                <a:gd name="adj" fmla="val 7272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6" name="Google Shape;206;p10"/>
            <p:cNvCxnSpPr/>
            <p:nvPr/>
          </p:nvCxnSpPr>
          <p:spPr>
            <a:xfrm>
              <a:off x="6953250" y="1333500"/>
              <a:ext cx="0" cy="10479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7" name="Google Shape;207;p10"/>
            <p:cNvSpPr txBox="1"/>
            <p:nvPr/>
          </p:nvSpPr>
          <p:spPr>
            <a:xfrm>
              <a:off x="7048500" y="1428750"/>
              <a:ext cx="15240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6AA84F"/>
                  </a:solidFill>
                  <a:latin typeface="Play"/>
                  <a:ea typeface="Play"/>
                  <a:cs typeface="Play"/>
                  <a:sym typeface="Play"/>
                </a:rPr>
                <a:t>Output</a:t>
              </a:r>
              <a:endParaRPr sz="1100" b="1">
                <a:solidFill>
                  <a:srgbClr val="6AA84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additive JSON evidence feeds the existing narrator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10"/>
          <p:cNvGrpSpPr/>
          <p:nvPr/>
        </p:nvGrpSpPr>
        <p:grpSpPr>
          <a:xfrm>
            <a:off x="476250" y="2571750"/>
            <a:ext cx="8191425" cy="1809600"/>
            <a:chOff x="476250" y="2571750"/>
            <a:chExt cx="8191425" cy="1809600"/>
          </a:xfrm>
        </p:grpSpPr>
        <p:sp>
          <p:nvSpPr>
            <p:cNvPr id="209" name="Google Shape;209;p10"/>
            <p:cNvSpPr/>
            <p:nvPr/>
          </p:nvSpPr>
          <p:spPr>
            <a:xfrm>
              <a:off x="476250" y="2571750"/>
              <a:ext cx="3571800" cy="1809600"/>
            </a:xfrm>
            <a:prstGeom prst="roundRect">
              <a:avLst>
                <a:gd name="adj" fmla="val 421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0"/>
            <p:cNvSpPr txBox="1"/>
            <p:nvPr/>
          </p:nvSpPr>
          <p:spPr>
            <a:xfrm>
              <a:off x="619125" y="2667000"/>
              <a:ext cx="3286200" cy="16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Portable role families</a:t>
              </a:r>
              <a:endParaRPr sz="13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The learned model predicts portable GUI semantics, and deterministic logic keeps the project-specific truth-preserving stage.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3E74FF"/>
                  </a:solidFill>
                  <a:latin typeface="Arial"/>
                  <a:ea typeface="Arial"/>
                  <a:cs typeface="Arial"/>
                  <a:sym typeface="Arial"/>
                </a:rPr>
                <a:t>• input</a:t>
              </a:r>
              <a:endParaRPr sz="900" b="1">
                <a:solidFill>
                  <a:srgbClr val="3E74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1F9E8A"/>
                  </a:solidFill>
                  <a:latin typeface="Arial"/>
                  <a:ea typeface="Arial"/>
                  <a:cs typeface="Arial"/>
                  <a:sym typeface="Arial"/>
                </a:rPr>
                <a:t>• button</a:t>
              </a:r>
              <a:endParaRPr sz="900" b="1">
                <a:solidFill>
                  <a:srgbClr val="1F9E8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39C3D"/>
                  </a:solidFill>
                  <a:latin typeface="Arial"/>
                  <a:ea typeface="Arial"/>
                  <a:cs typeface="Arial"/>
                  <a:sym typeface="Arial"/>
                </a:rPr>
                <a:t>• list item</a:t>
              </a:r>
              <a:endParaRPr sz="900" b="1">
                <a:solidFill>
                  <a:srgbClr val="F39C3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7B68EE"/>
                  </a:solidFill>
                  <a:latin typeface="Arial"/>
                  <a:ea typeface="Arial"/>
                  <a:cs typeface="Arial"/>
                  <a:sym typeface="Arial"/>
                </a:rPr>
                <a:t>• document content</a:t>
              </a:r>
              <a:endParaRPr sz="900" b="1">
                <a:solidFill>
                  <a:srgbClr val="7B68EE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6AA84F"/>
                  </a:solidFill>
                  <a:latin typeface="Arial"/>
                  <a:ea typeface="Arial"/>
                  <a:cs typeface="Arial"/>
                  <a:sym typeface="Arial"/>
                </a:rPr>
                <a:t>• other</a:t>
              </a:r>
              <a:endParaRPr sz="900" b="1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4238625" y="2571750"/>
              <a:ext cx="2952900" cy="1809600"/>
            </a:xfrm>
            <a:prstGeom prst="roundRect">
              <a:avLst>
                <a:gd name="adj" fmla="val 421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 txBox="1"/>
            <p:nvPr/>
          </p:nvSpPr>
          <p:spPr>
            <a:xfrm>
              <a:off x="4381500" y="2667000"/>
              <a:ext cx="2667000" cy="16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5" b="1">
                  <a:solidFill>
                    <a:srgbClr val="58A6FF"/>
                  </a:solidFill>
                  <a:latin typeface="Play"/>
                  <a:ea typeface="Play"/>
                  <a:cs typeface="Play"/>
                  <a:sym typeface="Play"/>
                </a:rPr>
                <a:t>Why this fits Vision-UI</a:t>
              </a:r>
              <a:endParaRPr sz="1105" b="1">
                <a:solidFill>
                  <a:srgbClr val="58A6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808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• local-first and on-device friendly</a:t>
              </a:r>
              <a:endParaRPr sz="808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" sz="808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• additive schema with no breaking changes</a:t>
              </a:r>
              <a:endParaRPr sz="808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" sz="808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• graceful fallback when confidence is low</a:t>
              </a:r>
              <a:endParaRPr sz="808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sz="935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Explicit non-goals</a:t>
              </a:r>
              <a:endParaRPr sz="935" b="1">
                <a:solidFill>
                  <a:srgbClr val="F39C3D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723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• no end-to-end agent replacement</a:t>
              </a:r>
              <a:endParaRPr sz="723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23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• no screenshot-to-app classifier</a:t>
              </a:r>
              <a:endParaRPr sz="723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23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• no server dependency</a:t>
              </a:r>
              <a:endParaRPr sz="723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7381875" y="2571750"/>
              <a:ext cx="1285800" cy="1809600"/>
            </a:xfrm>
            <a:prstGeom prst="roundRect">
              <a:avLst>
                <a:gd name="adj" fmla="val 5925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10"/>
            <p:cNvPicPr preferRelativeResize="0"/>
            <p:nvPr/>
          </p:nvPicPr>
          <p:blipFill rotWithShape="1">
            <a:blip r:embed="rId4">
              <a:alphaModFix/>
            </a:blip>
            <a:srcRect l="1343" r="1353"/>
            <a:stretch/>
          </p:blipFill>
          <p:spPr>
            <a:xfrm>
              <a:off x="7477125" y="2667000"/>
              <a:ext cx="1095300" cy="952500"/>
            </a:xfrm>
            <a:prstGeom prst="roundRect">
              <a:avLst>
                <a:gd name="adj" fmla="val 4000"/>
              </a:avLst>
            </a:prstGeom>
            <a:noFill/>
            <a:ln>
              <a:noFill/>
            </a:ln>
          </p:spPr>
        </p:pic>
        <p:sp>
          <p:nvSpPr>
            <p:cNvPr id="215" name="Google Shape;215;p10"/>
            <p:cNvSpPr txBox="1"/>
            <p:nvPr/>
          </p:nvSpPr>
          <p:spPr>
            <a:xfrm>
              <a:off x="7477125" y="3667125"/>
              <a:ext cx="1000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Example crop</a:t>
              </a:r>
              <a:br>
                <a:rPr lang="en" sz="8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" sz="8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classified as “button”</a:t>
              </a:r>
              <a:endParaRPr sz="8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10"/>
          <p:cNvSpPr/>
          <p:nvPr/>
        </p:nvSpPr>
        <p:spPr>
          <a:xfrm>
            <a:off x="8477250" y="4857750"/>
            <a:ext cx="190500" cy="142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>
                <a:solidFill>
                  <a:srgbClr val="9AA5B5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sz="700" b="0" i="0">
              <a:solidFill>
                <a:srgbClr val="9AA5B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/>
          <p:nvPr/>
        </p:nvSpPr>
        <p:spPr>
          <a:xfrm>
            <a:off x="476250" y="285750"/>
            <a:ext cx="21945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 sz="700" b="1" i="0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476250" y="476250"/>
            <a:ext cx="8191500" cy="42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Evaluation: 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S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uccess 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M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ust 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S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how 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U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 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n </a:t>
            </a:r>
            <a:r>
              <a:rPr lang="en"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N</a:t>
            </a:r>
            <a:r>
              <a:rPr lang="en" sz="2400" b="1" i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arration</a:t>
            </a:r>
            <a:endParaRPr sz="2400" b="1" i="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476250" y="904875"/>
            <a:ext cx="81915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rPr>
              <a:t>A better model matters only if the final evidence and session story become more faithful and less misleading.</a:t>
            </a:r>
            <a:endParaRPr sz="1000" b="0" i="0">
              <a:solidFill>
                <a:srgbClr val="B9C7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11"/>
          <p:cNvGrpSpPr/>
          <p:nvPr/>
        </p:nvGrpSpPr>
        <p:grpSpPr>
          <a:xfrm>
            <a:off x="476250" y="1333500"/>
            <a:ext cx="8191500" cy="1905000"/>
            <a:chOff x="476250" y="1333500"/>
            <a:chExt cx="8191500" cy="1905000"/>
          </a:xfrm>
        </p:grpSpPr>
        <p:sp>
          <p:nvSpPr>
            <p:cNvPr id="226" name="Google Shape;226;p11"/>
            <p:cNvSpPr/>
            <p:nvPr/>
          </p:nvSpPr>
          <p:spPr>
            <a:xfrm>
              <a:off x="476250" y="1333500"/>
              <a:ext cx="1905000" cy="1905000"/>
            </a:xfrm>
            <a:prstGeom prst="roundRect">
              <a:avLst>
                <a:gd name="adj" fmla="val 400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7" name="Google Shape;227;p11"/>
            <p:cNvCxnSpPr/>
            <p:nvPr/>
          </p:nvCxnSpPr>
          <p:spPr>
            <a:xfrm>
              <a:off x="476250" y="1333500"/>
              <a:ext cx="0" cy="19050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3E74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8" name="Google Shape;228;p11"/>
            <p:cNvSpPr txBox="1"/>
            <p:nvPr/>
          </p:nvSpPr>
          <p:spPr>
            <a:xfrm>
              <a:off x="571500" y="1428750"/>
              <a:ext cx="1714500" cy="171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3E74FF"/>
                  </a:solidFill>
                  <a:latin typeface="Play"/>
                  <a:ea typeface="Play"/>
                  <a:cs typeface="Play"/>
                  <a:sym typeface="Play"/>
                </a:rPr>
                <a:t>Clicked-target top-1</a:t>
              </a:r>
              <a:endParaRPr sz="1100" b="1">
                <a:solidFill>
                  <a:srgbClr val="3E74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Tests whether the correct GUI element was selected for a click or focus event (IoU ≥ 0.5).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Target:</a:t>
              </a:r>
              <a:endParaRPr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B9C7D8"/>
                  </a:solidFill>
                </a:rPr>
                <a:t>Absolute improvement in clicked-target grounding accuracy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571750" y="1333500"/>
              <a:ext cx="1905000" cy="1905000"/>
            </a:xfrm>
            <a:prstGeom prst="roundRect">
              <a:avLst>
                <a:gd name="adj" fmla="val 400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0" name="Google Shape;230;p11"/>
            <p:cNvCxnSpPr/>
            <p:nvPr/>
          </p:nvCxnSpPr>
          <p:spPr>
            <a:xfrm>
              <a:off x="2571750" y="1333500"/>
              <a:ext cx="0" cy="19050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1F9E8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1" name="Google Shape;231;p11"/>
            <p:cNvSpPr txBox="1"/>
            <p:nvPr/>
          </p:nvSpPr>
          <p:spPr>
            <a:xfrm>
              <a:off x="2667000" y="1428750"/>
              <a:ext cx="1714500" cy="171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1F9E8A"/>
                  </a:solidFill>
                  <a:latin typeface="Play"/>
                  <a:ea typeface="Play"/>
                  <a:cs typeface="Play"/>
                  <a:sym typeface="Play"/>
                </a:rPr>
                <a:t>Macro F1 Roles</a:t>
              </a:r>
              <a:endParaRPr sz="1100" b="1">
                <a:solidFill>
                  <a:srgbClr val="1F9E8A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Measures whether the model learns portable GUI semantics instead of brittle app labels.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Target:</a:t>
              </a:r>
              <a:endParaRPr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B9C7D8"/>
                  </a:solidFill>
                </a:rPr>
                <a:t>Improved macro F1 on role-family classification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4667250" y="1333500"/>
              <a:ext cx="1905000" cy="1905000"/>
            </a:xfrm>
            <a:prstGeom prst="roundRect">
              <a:avLst>
                <a:gd name="adj" fmla="val 400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" name="Google Shape;233;p11"/>
            <p:cNvCxnSpPr/>
            <p:nvPr/>
          </p:nvCxnSpPr>
          <p:spPr>
            <a:xfrm>
              <a:off x="4667250" y="1333500"/>
              <a:ext cx="0" cy="19050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F39C3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4" name="Google Shape;234;p11"/>
            <p:cNvSpPr txBox="1"/>
            <p:nvPr/>
          </p:nvSpPr>
          <p:spPr>
            <a:xfrm>
              <a:off x="4762500" y="1428750"/>
              <a:ext cx="1714500" cy="171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JSON Accuracy</a:t>
              </a:r>
              <a:endParaRPr sz="1100" b="1">
                <a:solidFill>
                  <a:srgbClr val="F39C3D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Checks trusted fields: element_role, target_kind, and surface_type.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Target:</a:t>
              </a:r>
              <a:endParaRPr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B9C7D8"/>
                  </a:solidFill>
                </a:rPr>
                <a:t>0 </a:t>
              </a: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regressions when ML disabled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6762750" y="1333500"/>
              <a:ext cx="1905000" cy="1905000"/>
            </a:xfrm>
            <a:prstGeom prst="roundRect">
              <a:avLst>
                <a:gd name="adj" fmla="val 4000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6" name="Google Shape;236;p11"/>
            <p:cNvCxnSpPr/>
            <p:nvPr/>
          </p:nvCxnSpPr>
          <p:spPr>
            <a:xfrm>
              <a:off x="6762750" y="1333500"/>
              <a:ext cx="0" cy="19050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7B68E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7" name="Google Shape;237;p11"/>
            <p:cNvSpPr txBox="1"/>
            <p:nvPr/>
          </p:nvSpPr>
          <p:spPr>
            <a:xfrm>
              <a:off x="6858000" y="1428750"/>
              <a:ext cx="1714500" cy="171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7B68EE"/>
                  </a:solidFill>
                  <a:latin typeface="Play"/>
                  <a:ea typeface="Play"/>
                  <a:cs typeface="Play"/>
                  <a:sym typeface="Play"/>
                </a:rPr>
                <a:t>Qualitative Review</a:t>
              </a:r>
              <a:endParaRPr sz="1100" b="1">
                <a:solidFill>
                  <a:srgbClr val="7B68EE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Uses sessions to verify the log becomes less vague and less wrong.</a:t>
              </a:r>
              <a:endParaRPr sz="85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endParaRPr sz="850">
                <a:solidFill>
                  <a:srgbClr val="B9C7D8"/>
                </a:solidFill>
              </a:endParaRPr>
            </a:p>
            <a:p>
              <a:pPr marL="0" lvl="0" indent="0" algn="l" rtl="0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" sz="9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Qualitative win:</a:t>
              </a:r>
              <a:endParaRPr sz="9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Fewer wrong targets and cleaner narratives.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1"/>
          <p:cNvGrpSpPr/>
          <p:nvPr/>
        </p:nvGrpSpPr>
        <p:grpSpPr>
          <a:xfrm>
            <a:off x="476250" y="3429000"/>
            <a:ext cx="8191500" cy="1381275"/>
            <a:chOff x="476250" y="3429000"/>
            <a:chExt cx="8191500" cy="1381275"/>
          </a:xfrm>
        </p:grpSpPr>
        <p:sp>
          <p:nvSpPr>
            <p:cNvPr id="239" name="Google Shape;239;p11"/>
            <p:cNvSpPr/>
            <p:nvPr/>
          </p:nvSpPr>
          <p:spPr>
            <a:xfrm>
              <a:off x="476250" y="3429000"/>
              <a:ext cx="8191500" cy="1333500"/>
            </a:xfrm>
            <a:prstGeom prst="roundRect">
              <a:avLst>
                <a:gd name="adj" fmla="val 5714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 txBox="1"/>
            <p:nvPr/>
          </p:nvSpPr>
          <p:spPr>
            <a:xfrm>
              <a:off x="619125" y="3571875"/>
              <a:ext cx="19050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Illustrative before / after</a:t>
              </a:r>
              <a:endParaRPr sz="10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pic>
          <p:nvPicPr>
            <p:cNvPr id="241" name="Google Shape;241;p11"/>
            <p:cNvPicPr preferRelativeResize="0"/>
            <p:nvPr/>
          </p:nvPicPr>
          <p:blipFill rotWithShape="1">
            <a:blip r:embed="rId4">
              <a:alphaModFix/>
            </a:blip>
            <a:srcRect t="15623" b="15616"/>
            <a:stretch/>
          </p:blipFill>
          <p:spPr>
            <a:xfrm>
              <a:off x="619125" y="3762375"/>
              <a:ext cx="1524000" cy="1047900"/>
            </a:xfrm>
            <a:prstGeom prst="roundRect">
              <a:avLst>
                <a:gd name="adj" fmla="val 3636"/>
              </a:avLst>
            </a:prstGeom>
            <a:noFill/>
            <a:ln>
              <a:noFill/>
            </a:ln>
          </p:spPr>
        </p:pic>
        <p:sp>
          <p:nvSpPr>
            <p:cNvPr id="242" name="Google Shape;242;p11"/>
            <p:cNvSpPr/>
            <p:nvPr/>
          </p:nvSpPr>
          <p:spPr>
            <a:xfrm>
              <a:off x="2286000" y="3762375"/>
              <a:ext cx="2952900" cy="428700"/>
            </a:xfrm>
            <a:prstGeom prst="roundRect">
              <a:avLst>
                <a:gd name="adj" fmla="val 8888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 txBox="1"/>
            <p:nvPr/>
          </p:nvSpPr>
          <p:spPr>
            <a:xfrm>
              <a:off x="2381250" y="3810000"/>
              <a:ext cx="27624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rgbClr val="D96C5F"/>
                  </a:solidFill>
                  <a:latin typeface="Arial"/>
                  <a:ea typeface="Arial"/>
                  <a:cs typeface="Arial"/>
                  <a:sym typeface="Arial"/>
                </a:rPr>
                <a:t>Baseline log</a:t>
              </a:r>
              <a:endParaRPr sz="700" b="1">
                <a:solidFill>
                  <a:srgbClr val="D96C5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“Clicked document surface.”</a:t>
              </a:r>
              <a:endPara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2286000" y="4286250"/>
              <a:ext cx="2952900" cy="428700"/>
            </a:xfrm>
            <a:prstGeom prst="roundRect">
              <a:avLst>
                <a:gd name="adj" fmla="val 8888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5" name="Google Shape;245;p11"/>
            <p:cNvCxnSpPr/>
            <p:nvPr/>
          </p:nvCxnSpPr>
          <p:spPr>
            <a:xfrm>
              <a:off x="2286000" y="4286250"/>
              <a:ext cx="0" cy="428700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rgbClr val="1F9E8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6" name="Google Shape;246;p11"/>
            <p:cNvSpPr txBox="1"/>
            <p:nvPr/>
          </p:nvSpPr>
          <p:spPr>
            <a:xfrm>
              <a:off x="2381250" y="4333875"/>
              <a:ext cx="27624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rgbClr val="1F9E8A"/>
                  </a:solidFill>
                  <a:latin typeface="Arial"/>
                  <a:ea typeface="Arial"/>
                  <a:cs typeface="Arial"/>
                  <a:sym typeface="Arial"/>
                </a:rPr>
                <a:t>Hybrid log</a:t>
              </a:r>
              <a:endParaRPr sz="700" b="1">
                <a:solidFill>
                  <a:srgbClr val="1F9E8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“Clicked Save button.”</a:t>
              </a:r>
              <a:endPara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 txBox="1"/>
            <p:nvPr/>
          </p:nvSpPr>
          <p:spPr>
            <a:xfrm>
              <a:off x="5429250" y="3762375"/>
              <a:ext cx="3048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The goal is not just better IoU. It is </a:t>
              </a:r>
              <a:r>
                <a:rPr lang="en" sz="900" b="1">
                  <a:solidFill>
                    <a:srgbClr val="58A6FF"/>
                  </a:solidFill>
                  <a:latin typeface="Arial"/>
                  <a:ea typeface="Arial"/>
                  <a:cs typeface="Arial"/>
                  <a:sym typeface="Arial"/>
                </a:rPr>
                <a:t>fewer misleading explanations</a:t>
              </a:r>
              <a:r>
                <a:rPr lang="en" sz="90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 in the final user-visible narrative.</a:t>
              </a:r>
              <a:endParaRPr sz="90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11"/>
          <p:cNvSpPr/>
          <p:nvPr/>
        </p:nvSpPr>
        <p:spPr>
          <a:xfrm>
            <a:off x="8874489" y="4814316"/>
            <a:ext cx="123300" cy="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5B5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9AA5B5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2"/>
          <p:cNvGrpSpPr/>
          <p:nvPr/>
        </p:nvGrpSpPr>
        <p:grpSpPr>
          <a:xfrm>
            <a:off x="476250" y="285750"/>
            <a:ext cx="8191500" cy="905025"/>
            <a:chOff x="476250" y="285750"/>
            <a:chExt cx="8191500" cy="905025"/>
          </a:xfrm>
        </p:grpSpPr>
        <p:sp>
          <p:nvSpPr>
            <p:cNvPr id="255" name="Google Shape;255;p12"/>
            <p:cNvSpPr txBox="1"/>
            <p:nvPr/>
          </p:nvSpPr>
          <p:spPr>
            <a:xfrm>
              <a:off x="476250" y="285750"/>
              <a:ext cx="28575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EXPECTED CONTRIBUTION</a:t>
              </a:r>
              <a:endParaRPr sz="700" b="1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2"/>
            <p:cNvSpPr txBox="1"/>
            <p:nvPr/>
          </p:nvSpPr>
          <p:spPr>
            <a:xfrm>
              <a:off x="476250" y="476250"/>
              <a:ext cx="81915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Expected Contribution by the End of the Project</a:t>
              </a:r>
              <a:endParaRPr sz="2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257" name="Google Shape;257;p12"/>
            <p:cNvSpPr txBox="1"/>
            <p:nvPr/>
          </p:nvSpPr>
          <p:spPr>
            <a:xfrm>
              <a:off x="476250" y="904875"/>
              <a:ext cx="8191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A practical, academically defensible repo extension that improves evidence quality without sacrificing interpretability.</a:t>
              </a:r>
              <a:endParaRPr sz="100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12"/>
          <p:cNvGrpSpPr/>
          <p:nvPr/>
        </p:nvGrpSpPr>
        <p:grpSpPr>
          <a:xfrm>
            <a:off x="476250" y="1333500"/>
            <a:ext cx="3952800" cy="1476300"/>
            <a:chOff x="476250" y="1333500"/>
            <a:chExt cx="3952800" cy="1476300"/>
          </a:xfrm>
        </p:grpSpPr>
        <p:sp>
          <p:nvSpPr>
            <p:cNvPr id="259" name="Google Shape;259;p12"/>
            <p:cNvSpPr/>
            <p:nvPr/>
          </p:nvSpPr>
          <p:spPr>
            <a:xfrm>
              <a:off x="476250" y="1333500"/>
              <a:ext cx="3952800" cy="1476300"/>
            </a:xfrm>
            <a:prstGeom prst="roundRect">
              <a:avLst>
                <a:gd name="adj" fmla="val 5161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0" name="Google Shape;260;p12"/>
            <p:cNvCxnSpPr/>
            <p:nvPr/>
          </p:nvCxnSpPr>
          <p:spPr>
            <a:xfrm>
              <a:off x="476250" y="1333500"/>
              <a:ext cx="0" cy="14763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F39C3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1" name="Google Shape;261;p12"/>
            <p:cNvSpPr txBox="1"/>
            <p:nvPr/>
          </p:nvSpPr>
          <p:spPr>
            <a:xfrm>
              <a:off x="619125" y="1428750"/>
              <a:ext cx="3667200" cy="12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2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What will be new</a:t>
              </a:r>
              <a:endParaRPr sz="1020" b="1">
                <a:solidFill>
                  <a:srgbClr val="F39C3D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" sz="102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• </a:t>
              </a:r>
              <a:r>
                <a:rPr lang="en" sz="765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A compact on-device grounding layer, not another end-to-end computer-use agent.</a:t>
              </a:r>
              <a:endParaRPr sz="1020" b="1">
                <a:solidFill>
                  <a:srgbClr val="F39C3D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450"/>
                </a:spcBef>
                <a:spcAft>
                  <a:spcPts val="0"/>
                </a:spcAft>
                <a:buNone/>
              </a:pPr>
              <a:r>
                <a:rPr lang="en" sz="102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• </a:t>
              </a:r>
              <a:r>
                <a:rPr lang="en" sz="765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A role-family classifier that sits inside the existing evidence-first JSON pipeline.</a:t>
              </a:r>
              <a:endParaRPr sz="1020" b="1">
                <a:solidFill>
                  <a:srgbClr val="F39C3D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450"/>
                </a:spcBef>
                <a:spcAft>
                  <a:spcPts val="0"/>
                </a:spcAft>
                <a:buNone/>
              </a:pPr>
              <a:r>
                <a:rPr lang="en" sz="102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• </a:t>
              </a:r>
              <a:r>
                <a:rPr lang="en" sz="765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A project-specific benchmark built from current Vision-UI runs and real failure modes.</a:t>
              </a:r>
              <a:endParaRPr sz="1020" b="1">
                <a:solidFill>
                  <a:srgbClr val="F39C3D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450"/>
                </a:spcBef>
                <a:spcAft>
                  <a:spcPts val="0"/>
                </a:spcAft>
                <a:buNone/>
              </a:pPr>
              <a:r>
                <a:rPr lang="en" sz="1020" b="1">
                  <a:solidFill>
                    <a:srgbClr val="F39C3D"/>
                  </a:solidFill>
                  <a:latin typeface="Play"/>
                  <a:ea typeface="Play"/>
                  <a:cs typeface="Play"/>
                  <a:sym typeface="Play"/>
                </a:rPr>
                <a:t>• </a:t>
              </a:r>
              <a:r>
                <a:rPr lang="en" sz="765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A clearer narrative layer for troubleshooting, incident review, and security context.</a:t>
              </a:r>
              <a:endParaRPr sz="1020" b="1">
                <a:solidFill>
                  <a:srgbClr val="F39C3D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grpSp>
        <p:nvGrpSpPr>
          <p:cNvPr id="262" name="Google Shape;262;p12"/>
          <p:cNvGrpSpPr/>
          <p:nvPr/>
        </p:nvGrpSpPr>
        <p:grpSpPr>
          <a:xfrm>
            <a:off x="476250" y="2952750"/>
            <a:ext cx="3952800" cy="1285800"/>
            <a:chOff x="476250" y="2952750"/>
            <a:chExt cx="3952800" cy="1285800"/>
          </a:xfrm>
        </p:grpSpPr>
        <p:sp>
          <p:nvSpPr>
            <p:cNvPr id="263" name="Google Shape;263;p12"/>
            <p:cNvSpPr/>
            <p:nvPr/>
          </p:nvSpPr>
          <p:spPr>
            <a:xfrm>
              <a:off x="476250" y="2952750"/>
              <a:ext cx="3952800" cy="1285800"/>
            </a:xfrm>
            <a:prstGeom prst="roundRect">
              <a:avLst>
                <a:gd name="adj" fmla="val 5925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4" name="Google Shape;264;p12"/>
            <p:cNvCxnSpPr/>
            <p:nvPr/>
          </p:nvCxnSpPr>
          <p:spPr>
            <a:xfrm>
              <a:off x="476250" y="2952750"/>
              <a:ext cx="0" cy="1285800"/>
            </a:xfrm>
            <a:prstGeom prst="straightConnector1">
              <a:avLst/>
            </a:prstGeom>
            <a:solidFill>
              <a:srgbClr val="FFFFFF"/>
            </a:solidFill>
            <a:ln w="38100" cap="flat" cmpd="sng">
              <a:solidFill>
                <a:srgbClr val="3E74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5" name="Google Shape;265;p12"/>
            <p:cNvSpPr txBox="1"/>
            <p:nvPr/>
          </p:nvSpPr>
          <p:spPr>
            <a:xfrm>
              <a:off x="619125" y="3048000"/>
              <a:ext cx="3667200" cy="10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30" b="1">
                  <a:solidFill>
                    <a:srgbClr val="3E74FF"/>
                  </a:solidFill>
                  <a:latin typeface="Play"/>
                  <a:ea typeface="Play"/>
                  <a:cs typeface="Play"/>
                  <a:sym typeface="Play"/>
                </a:rPr>
                <a:t>Why it counts as ML work</a:t>
              </a:r>
              <a:endParaRPr sz="930" b="1">
                <a:solidFill>
                  <a:srgbClr val="3E74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" sz="930" b="1">
                  <a:solidFill>
                    <a:srgbClr val="3E74FF"/>
                  </a:solidFill>
                  <a:latin typeface="Play"/>
                  <a:ea typeface="Play"/>
                  <a:cs typeface="Play"/>
                  <a:sym typeface="Play"/>
                </a:rPr>
                <a:t>• </a:t>
              </a:r>
              <a:r>
                <a:rPr lang="en" sz="698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Every design choice is anchored in recent desktop GUI literature and the dataset survey.</a:t>
              </a:r>
              <a:endParaRPr sz="930" b="1">
                <a:solidFill>
                  <a:srgbClr val="3E74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450"/>
                </a:spcBef>
                <a:spcAft>
                  <a:spcPts val="0"/>
                </a:spcAft>
                <a:buNone/>
              </a:pPr>
              <a:r>
                <a:rPr lang="en" sz="930" b="1">
                  <a:solidFill>
                    <a:srgbClr val="3E74FF"/>
                  </a:solidFill>
                  <a:latin typeface="Play"/>
                  <a:ea typeface="Play"/>
                  <a:cs typeface="Play"/>
                  <a:sym typeface="Play"/>
                </a:rPr>
                <a:t>• </a:t>
              </a:r>
              <a:r>
                <a:rPr lang="en" sz="698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The learned component has a narrow measurable objective: better grounding and role assignment.</a:t>
              </a:r>
              <a:endParaRPr sz="930" b="1">
                <a:solidFill>
                  <a:srgbClr val="3E74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450"/>
                </a:spcBef>
                <a:spcAft>
                  <a:spcPts val="0"/>
                </a:spcAft>
                <a:buNone/>
              </a:pPr>
              <a:r>
                <a:rPr lang="en" sz="930" b="1">
                  <a:solidFill>
                    <a:srgbClr val="3E74FF"/>
                  </a:solidFill>
                  <a:latin typeface="Play"/>
                  <a:ea typeface="Play"/>
                  <a:cs typeface="Play"/>
                  <a:sym typeface="Play"/>
                </a:rPr>
                <a:t>• </a:t>
              </a:r>
              <a:r>
                <a:rPr lang="en" sz="698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The final output remains interpretable because deterministic narration still controls the last stage.</a:t>
              </a:r>
              <a:endParaRPr sz="930" b="1">
                <a:solidFill>
                  <a:srgbClr val="3E74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grpSp>
        <p:nvGrpSpPr>
          <p:cNvPr id="266" name="Google Shape;266;p12"/>
          <p:cNvGrpSpPr/>
          <p:nvPr/>
        </p:nvGrpSpPr>
        <p:grpSpPr>
          <a:xfrm>
            <a:off x="4714875" y="1333500"/>
            <a:ext cx="3952800" cy="2905200"/>
            <a:chOff x="4714875" y="1333500"/>
            <a:chExt cx="3952800" cy="2905200"/>
          </a:xfrm>
        </p:grpSpPr>
        <p:sp>
          <p:nvSpPr>
            <p:cNvPr id="267" name="Google Shape;267;p12"/>
            <p:cNvSpPr/>
            <p:nvPr/>
          </p:nvSpPr>
          <p:spPr>
            <a:xfrm>
              <a:off x="4714875" y="1333500"/>
              <a:ext cx="3952800" cy="2905200"/>
            </a:xfrm>
            <a:prstGeom prst="roundRect">
              <a:avLst>
                <a:gd name="adj" fmla="val 2622"/>
              </a:avLst>
            </a:prstGeom>
            <a:solidFill>
              <a:srgbClr val="FFFFFF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2"/>
            <p:cNvSpPr txBox="1"/>
            <p:nvPr/>
          </p:nvSpPr>
          <p:spPr>
            <a:xfrm>
              <a:off x="4857750" y="1428750"/>
              <a:ext cx="3667200" cy="271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Next few weeks</a:t>
              </a:r>
              <a:endParaRPr sz="1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3E74FF"/>
                  </a:solidFill>
                  <a:latin typeface="Arial"/>
                  <a:ea typeface="Arial"/>
                  <a:cs typeface="Arial"/>
                  <a:sym typeface="Arial"/>
                </a:rPr>
                <a:t>01 </a:t>
              </a: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Curate the local split</a:t>
              </a:r>
              <a:endParaRPr sz="1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90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Create the project-specific adaptation set from current runs and audit labels.</a:t>
              </a:r>
              <a:endParaRPr sz="90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1F9E8A"/>
                  </a:solidFill>
                  <a:latin typeface="Arial"/>
                  <a:ea typeface="Arial"/>
                  <a:cs typeface="Arial"/>
                  <a:sym typeface="Arial"/>
                </a:rPr>
                <a:t>02 </a:t>
              </a: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Train the 5-class model</a:t>
              </a:r>
              <a:endParaRPr sz="1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90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Use UI-Vision as the primary source and DeskVision as auxiliary supervision.</a:t>
              </a:r>
              <a:endParaRPr sz="90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39C3D"/>
                  </a:solidFill>
                  <a:latin typeface="Arial"/>
                  <a:ea typeface="Arial"/>
                  <a:cs typeface="Arial"/>
                  <a:sym typeface="Arial"/>
                </a:rPr>
                <a:t>03 </a:t>
              </a: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Integrate with fallback</a:t>
              </a:r>
              <a:endParaRPr sz="1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90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Add optional learned fields while preserving deterministic behavior.</a:t>
              </a:r>
              <a:endParaRPr sz="90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7B68EE"/>
                  </a:solidFill>
                  <a:latin typeface="Arial"/>
                  <a:ea typeface="Arial"/>
                  <a:cs typeface="Arial"/>
                  <a:sym typeface="Arial"/>
                </a:rPr>
                <a:t>04 </a:t>
              </a: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Benchmark and analyze</a:t>
              </a:r>
              <a:endParaRPr sz="14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lvl="0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900" b="0">
                  <a:solidFill>
                    <a:srgbClr val="B9C7D8"/>
                  </a:solidFill>
                  <a:latin typeface="Arial"/>
                  <a:ea typeface="Arial"/>
                  <a:cs typeface="Arial"/>
                  <a:sym typeface="Arial"/>
                </a:rPr>
                <a:t>Evaluate on local and external desktop sets, then prepare before/after cases.</a:t>
              </a:r>
              <a:endParaRPr sz="900" b="0">
                <a:solidFill>
                  <a:srgbClr val="B9C7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12"/>
          <p:cNvSpPr/>
          <p:nvPr/>
        </p:nvSpPr>
        <p:spPr>
          <a:xfrm>
            <a:off x="8874489" y="4814316"/>
            <a:ext cx="123300" cy="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9AA5B5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9AA5B5"/>
                </a:solidFill>
                <a:latin typeface="Arial"/>
                <a:ea typeface="Arial"/>
                <a:cs typeface="Arial"/>
                <a:sym typeface="Arial"/>
              </a:rPr>
              <a:t>09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</cp:coreProperties>
</file>